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tags/tag1.xml" ContentType="application/vnd.openxmlformats-officedocument.presentationml.tags+xml"/>
  <Override PartName="/ppt/notesSlides/notesSlide8.xml" ContentType="application/vnd.openxmlformats-officedocument.presentationml.notesSlide+xml"/>
  <Override PartName="/ppt/tags/tag2.xml" ContentType="application/vnd.openxmlformats-officedocument.presentationml.tags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handoutMasterIdLst>
    <p:handoutMasterId r:id="rId16"/>
  </p:handoutMasterIdLst>
  <p:sldIdLst>
    <p:sldId id="380" r:id="rId2"/>
    <p:sldId id="440" r:id="rId3"/>
    <p:sldId id="388" r:id="rId4"/>
    <p:sldId id="439" r:id="rId5"/>
    <p:sldId id="428" r:id="rId6"/>
    <p:sldId id="443" r:id="rId7"/>
    <p:sldId id="447" r:id="rId8"/>
    <p:sldId id="449" r:id="rId9"/>
    <p:sldId id="426" r:id="rId10"/>
    <p:sldId id="455" r:id="rId11"/>
    <p:sldId id="450" r:id="rId12"/>
    <p:sldId id="451" r:id="rId13"/>
    <p:sldId id="454" r:id="rId14"/>
  </p:sldIdLst>
  <p:sldSz cx="9144000" cy="6858000" type="screen4x3"/>
  <p:notesSz cx="7099300" cy="102346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6E5E5"/>
    <a:srgbClr val="FF6600"/>
    <a:srgbClr val="FF9933"/>
    <a:srgbClr val="FF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6687" autoAdjust="0"/>
  </p:normalViewPr>
  <p:slideViewPr>
    <p:cSldViewPr showGuides="1">
      <p:cViewPr>
        <p:scale>
          <a:sx n="80" d="100"/>
          <a:sy n="80" d="100"/>
        </p:scale>
        <p:origin x="492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2"/>
            <a:ext cx="3076575" cy="511175"/>
          </a:xfrm>
          <a:prstGeom prst="rect">
            <a:avLst/>
          </a:prstGeom>
        </p:spPr>
        <p:txBody>
          <a:bodyPr vert="horz" lIns="91425" tIns="45714" rIns="91425" bIns="45714" rtlCol="0"/>
          <a:lstStyle>
            <a:lvl1pPr algn="l">
              <a:defRPr sz="1200"/>
            </a:lvl1pPr>
          </a:lstStyle>
          <a:p>
            <a:endParaRPr lang="en-IE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021140" y="2"/>
            <a:ext cx="3076575" cy="511175"/>
          </a:xfrm>
          <a:prstGeom prst="rect">
            <a:avLst/>
          </a:prstGeom>
        </p:spPr>
        <p:txBody>
          <a:bodyPr vert="horz" lIns="91425" tIns="45714" rIns="91425" bIns="45714" rtlCol="0"/>
          <a:lstStyle>
            <a:lvl1pPr algn="r">
              <a:defRPr sz="1200"/>
            </a:lvl1pPr>
          </a:lstStyle>
          <a:p>
            <a:fld id="{764EE96C-D6C9-4CA0-ABC4-9A85A9072BF9}" type="datetimeFigureOut">
              <a:rPr lang="en-US" smtClean="0"/>
              <a:pPr/>
              <a:t>9/10/2013</a:t>
            </a:fld>
            <a:endParaRPr lang="en-I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721852"/>
            <a:ext cx="3076575" cy="511175"/>
          </a:xfrm>
          <a:prstGeom prst="rect">
            <a:avLst/>
          </a:prstGeom>
        </p:spPr>
        <p:txBody>
          <a:bodyPr vert="horz" lIns="91425" tIns="45714" rIns="91425" bIns="45714" rtlCol="0" anchor="b"/>
          <a:lstStyle>
            <a:lvl1pPr algn="l">
              <a:defRPr sz="1200"/>
            </a:lvl1pPr>
          </a:lstStyle>
          <a:p>
            <a:endParaRPr lang="en-I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21140" y="9721852"/>
            <a:ext cx="3076575" cy="511175"/>
          </a:xfrm>
          <a:prstGeom prst="rect">
            <a:avLst/>
          </a:prstGeom>
        </p:spPr>
        <p:txBody>
          <a:bodyPr vert="horz" lIns="91425" tIns="45714" rIns="91425" bIns="45714" rtlCol="0" anchor="b"/>
          <a:lstStyle>
            <a:lvl1pPr algn="r">
              <a:defRPr sz="1200"/>
            </a:lvl1pPr>
          </a:lstStyle>
          <a:p>
            <a:fld id="{D1D8A57F-A3D0-42B5-806E-270752FA7A86}" type="slidenum">
              <a:rPr lang="en-IE" smtClean="0"/>
              <a:pPr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09746522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2" y="3"/>
            <a:ext cx="3076363" cy="511731"/>
          </a:xfrm>
          <a:prstGeom prst="rect">
            <a:avLst/>
          </a:prstGeom>
        </p:spPr>
        <p:txBody>
          <a:bodyPr vert="horz" lIns="99021" tIns="49511" rIns="99021" bIns="49511" rtlCol="0"/>
          <a:lstStyle>
            <a:lvl1pPr algn="l">
              <a:defRPr sz="1300"/>
            </a:lvl1pPr>
          </a:lstStyle>
          <a:p>
            <a:endParaRPr lang="en-I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1296" y="3"/>
            <a:ext cx="3076363" cy="511731"/>
          </a:xfrm>
          <a:prstGeom prst="rect">
            <a:avLst/>
          </a:prstGeom>
        </p:spPr>
        <p:txBody>
          <a:bodyPr vert="horz" lIns="99021" tIns="49511" rIns="99021" bIns="49511" rtlCol="0"/>
          <a:lstStyle>
            <a:lvl1pPr algn="r">
              <a:defRPr sz="1300"/>
            </a:lvl1pPr>
          </a:lstStyle>
          <a:p>
            <a:fld id="{427BC021-0210-49F6-8034-A1D3687AF371}" type="datetimeFigureOut">
              <a:rPr lang="en-US" smtClean="0"/>
              <a:pPr/>
              <a:t>9/10/2013</a:t>
            </a:fld>
            <a:endParaRPr lang="en-I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92188" y="768350"/>
            <a:ext cx="5114925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21" tIns="49511" rIns="99021" bIns="49511" rtlCol="0" anchor="ctr"/>
          <a:lstStyle/>
          <a:p>
            <a:endParaRPr lang="en-I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9931" y="4861443"/>
            <a:ext cx="5679440" cy="4605576"/>
          </a:xfrm>
          <a:prstGeom prst="rect">
            <a:avLst/>
          </a:prstGeom>
        </p:spPr>
        <p:txBody>
          <a:bodyPr vert="horz" lIns="99021" tIns="49511" rIns="99021" bIns="49511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2" y="9721109"/>
            <a:ext cx="3076363" cy="511731"/>
          </a:xfrm>
          <a:prstGeom prst="rect">
            <a:avLst/>
          </a:prstGeom>
        </p:spPr>
        <p:txBody>
          <a:bodyPr vert="horz" lIns="99021" tIns="49511" rIns="99021" bIns="49511" rtlCol="0" anchor="b"/>
          <a:lstStyle>
            <a:lvl1pPr algn="l">
              <a:defRPr sz="1300"/>
            </a:lvl1pPr>
          </a:lstStyle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1296" y="9721109"/>
            <a:ext cx="3076363" cy="511731"/>
          </a:xfrm>
          <a:prstGeom prst="rect">
            <a:avLst/>
          </a:prstGeom>
        </p:spPr>
        <p:txBody>
          <a:bodyPr vert="horz" lIns="99021" tIns="49511" rIns="99021" bIns="49511" rtlCol="0" anchor="b"/>
          <a:lstStyle>
            <a:lvl1pPr algn="r">
              <a:defRPr sz="1300"/>
            </a:lvl1pPr>
          </a:lstStyle>
          <a:p>
            <a:fld id="{EED0327C-EBBE-4C5D-BBB3-264C53396306}" type="slidenum">
              <a:rPr lang="en-IE" smtClean="0"/>
              <a:pPr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8887701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just"/>
            <a:endParaRPr lang="en-IE" sz="14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D0327C-EBBE-4C5D-BBB3-264C53396306}" type="slidenum">
              <a:rPr lang="en-IE" smtClean="0"/>
              <a:pPr/>
              <a:t>1</a:t>
            </a:fld>
            <a:endParaRPr lang="en-IE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92188" y="768350"/>
            <a:ext cx="5114925" cy="38369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just"/>
            <a:endParaRPr lang="en-IE" sz="14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D0327C-EBBE-4C5D-BBB3-264C53396306}" type="slidenum">
              <a:rPr lang="en-IE" smtClean="0"/>
              <a:pPr/>
              <a:t>10</a:t>
            </a:fld>
            <a:endParaRPr lang="en-IE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just"/>
            <a:endParaRPr lang="en-IE" sz="14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D0327C-EBBE-4C5D-BBB3-264C53396306}" type="slidenum">
              <a:rPr lang="en-IE" smtClean="0"/>
              <a:pPr/>
              <a:t>11</a:t>
            </a:fld>
            <a:endParaRPr lang="en-IE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just"/>
            <a:endParaRPr lang="en-IE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D0327C-EBBE-4C5D-BBB3-264C53396306}" type="slidenum">
              <a:rPr lang="en-IE" smtClean="0"/>
              <a:pPr/>
              <a:t>12</a:t>
            </a:fld>
            <a:endParaRPr lang="en-IE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E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D0327C-EBBE-4C5D-BBB3-264C53396306}" type="slidenum">
              <a:rPr lang="en-IE" smtClean="0"/>
              <a:pPr/>
              <a:t>13</a:t>
            </a:fld>
            <a:endParaRPr lang="en-IE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just"/>
            <a:endParaRPr lang="en-IE" sz="14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D0327C-EBBE-4C5D-BBB3-264C53396306}" type="slidenum">
              <a:rPr lang="en-IE" smtClean="0"/>
              <a:pPr/>
              <a:t>2</a:t>
            </a:fld>
            <a:endParaRPr lang="en-IE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just"/>
            <a:endParaRPr lang="en-IE" sz="14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D0327C-EBBE-4C5D-BBB3-264C53396306}" type="slidenum">
              <a:rPr lang="en-IE" smtClean="0"/>
              <a:pPr/>
              <a:t>3</a:t>
            </a:fld>
            <a:endParaRPr lang="en-IE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just"/>
            <a:endParaRPr lang="en-IE" sz="14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D0327C-EBBE-4C5D-BBB3-264C53396306}" type="slidenum">
              <a:rPr lang="en-IE" smtClean="0"/>
              <a:pPr/>
              <a:t>4</a:t>
            </a:fld>
            <a:endParaRPr lang="en-IE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92188" y="768350"/>
            <a:ext cx="5114925" cy="38369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just"/>
            <a:endParaRPr lang="en-IE" sz="14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D0327C-EBBE-4C5D-BBB3-264C53396306}" type="slidenum">
              <a:rPr lang="en-IE" smtClean="0"/>
              <a:pPr/>
              <a:t>5</a:t>
            </a:fld>
            <a:endParaRPr lang="en-IE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just"/>
            <a:endParaRPr lang="en-IE" sz="16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D0327C-EBBE-4C5D-BBB3-264C53396306}" type="slidenum">
              <a:rPr lang="en-IE" smtClean="0"/>
              <a:pPr/>
              <a:t>6</a:t>
            </a:fld>
            <a:endParaRPr lang="en-IE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92188" y="768350"/>
            <a:ext cx="5114925" cy="38369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just"/>
            <a:endParaRPr lang="en-IE" sz="14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D0327C-EBBE-4C5D-BBB3-264C53396306}" type="slidenum">
              <a:rPr lang="en-IE" smtClean="0"/>
              <a:pPr/>
              <a:t>7</a:t>
            </a:fld>
            <a:endParaRPr lang="en-IE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92188" y="768350"/>
            <a:ext cx="5114925" cy="38369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just"/>
            <a:endParaRPr lang="en-IE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D0327C-EBBE-4C5D-BBB3-264C53396306}" type="slidenum">
              <a:rPr lang="en-IE" smtClean="0"/>
              <a:pPr/>
              <a:t>8</a:t>
            </a:fld>
            <a:endParaRPr lang="en-IE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 algn="just"/>
            <a:endParaRPr lang="en-IE" sz="14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D0327C-EBBE-4C5D-BBB3-264C53396306}" type="slidenum">
              <a:rPr lang="en-IE" smtClean="0"/>
              <a:pPr/>
              <a:t>9</a:t>
            </a:fld>
            <a:endParaRPr lang="en-IE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D7FF9-947D-4739-A21B-BB2DCDBFD545}" type="datetimeFigureOut">
              <a:rPr lang="en-US" smtClean="0"/>
              <a:pPr/>
              <a:t>9/10/2013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2EABF-6DD9-4233-87E8-E19742FD0895}" type="slidenum">
              <a:rPr lang="en-IE" smtClean="0"/>
              <a:pPr/>
              <a:t>‹#›</a:t>
            </a:fld>
            <a:endParaRPr lang="en-I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D7FF9-947D-4739-A21B-BB2DCDBFD545}" type="datetimeFigureOut">
              <a:rPr lang="en-US" smtClean="0"/>
              <a:pPr/>
              <a:t>9/10/2013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2EABF-6DD9-4233-87E8-E19742FD0895}" type="slidenum">
              <a:rPr lang="en-IE" smtClean="0"/>
              <a:pPr/>
              <a:t>‹#›</a:t>
            </a:fld>
            <a:endParaRPr lang="en-I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D7FF9-947D-4739-A21B-BB2DCDBFD545}" type="datetimeFigureOut">
              <a:rPr lang="en-US" smtClean="0"/>
              <a:pPr/>
              <a:t>9/10/2013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2EABF-6DD9-4233-87E8-E19742FD0895}" type="slidenum">
              <a:rPr lang="en-IE" smtClean="0"/>
              <a:pPr/>
              <a:t>‹#›</a:t>
            </a:fld>
            <a:endParaRPr lang="en-I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D7FF9-947D-4739-A21B-BB2DCDBFD545}" type="datetimeFigureOut">
              <a:rPr lang="en-US" smtClean="0"/>
              <a:pPr/>
              <a:t>9/10/2013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2EABF-6DD9-4233-87E8-E19742FD0895}" type="slidenum">
              <a:rPr lang="en-IE" smtClean="0"/>
              <a:pPr/>
              <a:t>‹#›</a:t>
            </a:fld>
            <a:endParaRPr lang="en-I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D7FF9-947D-4739-A21B-BB2DCDBFD545}" type="datetimeFigureOut">
              <a:rPr lang="en-US" smtClean="0"/>
              <a:pPr/>
              <a:t>9/10/2013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2EABF-6DD9-4233-87E8-E19742FD0895}" type="slidenum">
              <a:rPr lang="en-IE" smtClean="0"/>
              <a:pPr/>
              <a:t>‹#›</a:t>
            </a:fld>
            <a:endParaRPr lang="en-I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D7FF9-947D-4739-A21B-BB2DCDBFD545}" type="datetimeFigureOut">
              <a:rPr lang="en-US" smtClean="0"/>
              <a:pPr/>
              <a:t>9/10/2013</a:t>
            </a:fld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2EABF-6DD9-4233-87E8-E19742FD0895}" type="slidenum">
              <a:rPr lang="en-IE" smtClean="0"/>
              <a:pPr/>
              <a:t>‹#›</a:t>
            </a:fld>
            <a:endParaRPr lang="en-I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D7FF9-947D-4739-A21B-BB2DCDBFD545}" type="datetimeFigureOut">
              <a:rPr lang="en-US" smtClean="0"/>
              <a:pPr/>
              <a:t>9/10/2013</a:t>
            </a:fld>
            <a:endParaRPr lang="en-I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2EABF-6DD9-4233-87E8-E19742FD0895}" type="slidenum">
              <a:rPr lang="en-IE" smtClean="0"/>
              <a:pPr/>
              <a:t>‹#›</a:t>
            </a:fld>
            <a:endParaRPr lang="en-I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D7FF9-947D-4739-A21B-BB2DCDBFD545}" type="datetimeFigureOut">
              <a:rPr lang="en-US" smtClean="0"/>
              <a:pPr/>
              <a:t>9/10/2013</a:t>
            </a:fld>
            <a:endParaRPr lang="en-I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2EABF-6DD9-4233-87E8-E19742FD0895}" type="slidenum">
              <a:rPr lang="en-IE" smtClean="0"/>
              <a:pPr/>
              <a:t>‹#›</a:t>
            </a:fld>
            <a:endParaRPr lang="en-I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D7FF9-947D-4739-A21B-BB2DCDBFD545}" type="datetimeFigureOut">
              <a:rPr lang="en-US" smtClean="0"/>
              <a:pPr/>
              <a:t>9/10/2013</a:t>
            </a:fld>
            <a:endParaRPr lang="en-I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2EABF-6DD9-4233-87E8-E19742FD0895}" type="slidenum">
              <a:rPr lang="en-IE" smtClean="0"/>
              <a:pPr/>
              <a:t>‹#›</a:t>
            </a:fld>
            <a:endParaRPr lang="en-I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D7FF9-947D-4739-A21B-BB2DCDBFD545}" type="datetimeFigureOut">
              <a:rPr lang="en-US" smtClean="0"/>
              <a:pPr/>
              <a:t>9/10/2013</a:t>
            </a:fld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2EABF-6DD9-4233-87E8-E19742FD0895}" type="slidenum">
              <a:rPr lang="en-IE" smtClean="0"/>
              <a:pPr/>
              <a:t>‹#›</a:t>
            </a:fld>
            <a:endParaRPr lang="en-I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D7FF9-947D-4739-A21B-BB2DCDBFD545}" type="datetimeFigureOut">
              <a:rPr lang="en-US" smtClean="0"/>
              <a:pPr/>
              <a:t>9/10/2013</a:t>
            </a:fld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2EABF-6DD9-4233-87E8-E19742FD0895}" type="slidenum">
              <a:rPr lang="en-IE" smtClean="0"/>
              <a:pPr/>
              <a:t>‹#›</a:t>
            </a:fld>
            <a:endParaRPr lang="en-I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2D7FF9-947D-4739-A21B-BB2DCDBFD545}" type="datetimeFigureOut">
              <a:rPr lang="en-US" smtClean="0"/>
              <a:pPr/>
              <a:t>9/10/2013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72EABF-6DD9-4233-87E8-E19742FD0895}" type="slidenum">
              <a:rPr lang="en-IE" smtClean="0"/>
              <a:pPr/>
              <a:t>‹#›</a:t>
            </a:fld>
            <a:endParaRPr lang="en-I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6466665" y="4581128"/>
            <a:ext cx="2677335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GB" sz="1200" dirty="0" smtClean="0">
                <a:solidFill>
                  <a:srgbClr val="E6E5E5"/>
                </a:solidFill>
                <a:latin typeface="Century Gothic" pitchFamily="34" charset="0"/>
              </a:rPr>
              <a:t> J . Pollock, Autumn Rhythm, 1950</a:t>
            </a:r>
            <a:endParaRPr lang="en-IE" sz="1200" dirty="0">
              <a:solidFill>
                <a:srgbClr val="E6E5E5"/>
              </a:solidFill>
              <a:latin typeface="Century Gothic" pitchFamily="34" charset="0"/>
            </a:endParaRPr>
          </a:p>
        </p:txBody>
      </p:sp>
      <p:pic>
        <p:nvPicPr>
          <p:cNvPr id="9" name="Picture 8" descr="intro slide_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46098" y="-54769"/>
            <a:ext cx="9163169" cy="691276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67544" y="890717"/>
            <a:ext cx="889248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3200" b="1" dirty="0" smtClean="0">
                <a:solidFill>
                  <a:srgbClr val="C00000"/>
                </a:solidFill>
                <a:latin typeface="Century Gothic" pitchFamily="34" charset="0"/>
              </a:rPr>
              <a:t>An ‘Urban </a:t>
            </a:r>
            <a:r>
              <a:rPr lang="en-IE" sz="3200" b="1" dirty="0" err="1" smtClean="0">
                <a:solidFill>
                  <a:srgbClr val="C00000"/>
                </a:solidFill>
                <a:latin typeface="Century Gothic" pitchFamily="34" charset="0"/>
              </a:rPr>
              <a:t>Spacebook</a:t>
            </a:r>
            <a:r>
              <a:rPr lang="en-IE" sz="3200" b="1" dirty="0" smtClean="0">
                <a:solidFill>
                  <a:srgbClr val="C00000"/>
                </a:solidFill>
                <a:latin typeface="Century Gothic" pitchFamily="34" charset="0"/>
              </a:rPr>
              <a:t>’</a:t>
            </a:r>
            <a:endParaRPr lang="en-IE" sz="3200" dirty="0" smtClean="0">
              <a:solidFill>
                <a:srgbClr val="C00000"/>
              </a:solidFill>
              <a:latin typeface="Century Gothic" pitchFamily="34" charset="0"/>
            </a:endParaRPr>
          </a:p>
          <a:p>
            <a:pPr algn="just"/>
            <a:r>
              <a:rPr lang="en-GB" sz="2400" dirty="0" smtClean="0">
                <a:latin typeface="Corbel" pitchFamily="34" charset="0"/>
              </a:rPr>
              <a:t> </a:t>
            </a:r>
            <a:endParaRPr lang="en-IE" sz="2400" dirty="0" smtClean="0">
              <a:latin typeface="Corbel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11560" y="5467871"/>
            <a:ext cx="4560864" cy="123110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600" b="1" dirty="0" err="1" smtClean="0">
                <a:solidFill>
                  <a:srgbClr val="C00000"/>
                </a:solidFill>
                <a:latin typeface="Century Gothic" pitchFamily="34" charset="0"/>
              </a:rPr>
              <a:t>Corelia</a:t>
            </a:r>
            <a:r>
              <a:rPr lang="en-GB" sz="1600" b="1" dirty="0" smtClean="0">
                <a:solidFill>
                  <a:srgbClr val="C00000"/>
                </a:solidFill>
                <a:latin typeface="Century Gothic" pitchFamily="34" charset="0"/>
              </a:rPr>
              <a:t> </a:t>
            </a:r>
            <a:r>
              <a:rPr lang="en-GB" sz="1600" b="1" dirty="0" err="1" smtClean="0">
                <a:solidFill>
                  <a:srgbClr val="C00000"/>
                </a:solidFill>
                <a:latin typeface="Century Gothic" pitchFamily="34" charset="0"/>
              </a:rPr>
              <a:t>Baibarac</a:t>
            </a:r>
            <a:endParaRPr lang="en-GB" sz="1600" b="1" dirty="0" smtClean="0">
              <a:solidFill>
                <a:srgbClr val="C00000"/>
              </a:solidFill>
              <a:latin typeface="Century Gothic" pitchFamily="34" charset="0"/>
            </a:endParaRPr>
          </a:p>
          <a:p>
            <a:endParaRPr lang="en-GB" sz="1600" b="1" dirty="0" smtClean="0">
              <a:solidFill>
                <a:srgbClr val="E6E5E5"/>
              </a:solidFill>
              <a:latin typeface="Century Gothic" pitchFamily="34" charset="0"/>
            </a:endParaRPr>
          </a:p>
          <a:p>
            <a:r>
              <a:rPr lang="en-GB" sz="1400" dirty="0" smtClean="0">
                <a:solidFill>
                  <a:srgbClr val="E6E5E5"/>
                </a:solidFill>
                <a:latin typeface="Century Gothic" pitchFamily="34" charset="0"/>
              </a:rPr>
              <a:t>Architect &amp; PhD Candidate (Trinity College Dublin)</a:t>
            </a:r>
          </a:p>
          <a:p>
            <a:endParaRPr lang="en-GB" sz="1400" dirty="0" smtClean="0">
              <a:solidFill>
                <a:srgbClr val="E6E5E5"/>
              </a:solidFill>
              <a:latin typeface="Century Gothic" pitchFamily="34" charset="0"/>
            </a:endParaRPr>
          </a:p>
          <a:p>
            <a:r>
              <a:rPr lang="en-GB" sz="1400" dirty="0" smtClean="0">
                <a:solidFill>
                  <a:srgbClr val="E6E5E5"/>
                </a:solidFill>
                <a:latin typeface="Century Gothic" pitchFamily="34" charset="0"/>
              </a:rPr>
              <a:t>baibarac@tcd.ie</a:t>
            </a:r>
            <a:endParaRPr lang="en-IE" sz="1400" dirty="0">
              <a:solidFill>
                <a:srgbClr val="E6E5E5"/>
              </a:solidFill>
              <a:latin typeface="Century Gothic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map in progress.jpg"/>
          <p:cNvPicPr>
            <a:picLocks noChangeAspect="1"/>
          </p:cNvPicPr>
          <p:nvPr/>
        </p:nvPicPr>
        <p:blipFill>
          <a:blip r:embed="rId3" cstate="print">
            <a:grayscl/>
            <a:lum bright="-5000" contrast="-6000"/>
          </a:blip>
          <a:stretch>
            <a:fillRect/>
          </a:stretch>
        </p:blipFill>
        <p:spPr>
          <a:xfrm>
            <a:off x="0" y="0"/>
            <a:ext cx="9144000" cy="689830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39552" y="4581128"/>
            <a:ext cx="828092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IE" sz="2000" b="1" dirty="0" smtClean="0">
              <a:solidFill>
                <a:srgbClr val="E6E5E5"/>
              </a:solidFill>
              <a:latin typeface="Century Gothic" pitchFamily="34" charset="0"/>
            </a:endParaRPr>
          </a:p>
          <a:p>
            <a:pPr algn="just">
              <a:buFont typeface="Century Gothic" pitchFamily="34" charset="0"/>
              <a:buChar char="&gt;"/>
            </a:pPr>
            <a:r>
              <a:rPr lang="en-IE" sz="2000" dirty="0" smtClean="0">
                <a:solidFill>
                  <a:srgbClr val="C00000"/>
                </a:solidFill>
                <a:latin typeface="Century Gothic" pitchFamily="34" charset="0"/>
              </a:rPr>
              <a:t>  </a:t>
            </a:r>
            <a:r>
              <a:rPr lang="en-IE" sz="2000" b="1" dirty="0" smtClean="0">
                <a:solidFill>
                  <a:srgbClr val="E6E5E5"/>
                </a:solidFill>
                <a:latin typeface="Century Gothic" pitchFamily="34" charset="0"/>
              </a:rPr>
              <a:t>ongoing and proactive participation </a:t>
            </a:r>
            <a:r>
              <a:rPr lang="en-IE" sz="2000" dirty="0" smtClean="0">
                <a:solidFill>
                  <a:srgbClr val="E6E5E5"/>
                </a:solidFill>
                <a:latin typeface="Century Gothic" pitchFamily="34" charset="0"/>
              </a:rPr>
              <a:t>that can enhance current engagement processes </a:t>
            </a:r>
          </a:p>
          <a:p>
            <a:pPr algn="just"/>
            <a:endParaRPr lang="en-IE" sz="2000" dirty="0" smtClean="0">
              <a:solidFill>
                <a:srgbClr val="E6E5E5"/>
              </a:solidFill>
              <a:latin typeface="Century Gothic" pitchFamily="34" charset="0"/>
            </a:endParaRPr>
          </a:p>
          <a:p>
            <a:pPr algn="just">
              <a:buFont typeface="Century Gothic" pitchFamily="34" charset="0"/>
              <a:buChar char="&gt;"/>
            </a:pPr>
            <a:r>
              <a:rPr lang="en-IE" sz="2000" dirty="0" smtClean="0">
                <a:solidFill>
                  <a:srgbClr val="C00000"/>
                </a:solidFill>
                <a:latin typeface="Century Gothic" pitchFamily="34" charset="0"/>
              </a:rPr>
              <a:t>  </a:t>
            </a:r>
            <a:r>
              <a:rPr lang="en-IE" sz="2000" b="1" dirty="0" smtClean="0">
                <a:solidFill>
                  <a:srgbClr val="E6E5E5"/>
                </a:solidFill>
                <a:latin typeface="Century Gothic" pitchFamily="34" charset="0"/>
              </a:rPr>
              <a:t>practical access to experiential, abstract data </a:t>
            </a:r>
            <a:r>
              <a:rPr lang="en-IE" sz="2000" dirty="0" smtClean="0">
                <a:solidFill>
                  <a:srgbClr val="E6E5E5"/>
                </a:solidFill>
                <a:latin typeface="Century Gothic" pitchFamily="34" charset="0"/>
              </a:rPr>
              <a:t>that can enhance current quantitative data</a:t>
            </a:r>
            <a:endParaRPr lang="en-IE" sz="1600" dirty="0" smtClean="0">
              <a:solidFill>
                <a:srgbClr val="E6E5E5"/>
              </a:solidFill>
              <a:latin typeface="Century Gothic" pitchFamily="34" charset="0"/>
              <a:cs typeface="Courier New" pitchFamily="49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67544" y="542285"/>
            <a:ext cx="820891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IE" sz="2400" b="1" dirty="0" smtClean="0">
                <a:solidFill>
                  <a:srgbClr val="FF0000"/>
                </a:solidFill>
                <a:latin typeface="Century Gothic" pitchFamily="34" charset="0"/>
              </a:rPr>
              <a:t>Urban </a:t>
            </a:r>
            <a:r>
              <a:rPr lang="en-IE" sz="2400" b="1" dirty="0" err="1" smtClean="0">
                <a:solidFill>
                  <a:srgbClr val="FF0000"/>
                </a:solidFill>
                <a:latin typeface="Century Gothic" pitchFamily="34" charset="0"/>
              </a:rPr>
              <a:t>Spacebook</a:t>
            </a:r>
            <a:r>
              <a:rPr lang="en-IE" sz="2400" b="1" dirty="0" smtClean="0">
                <a:solidFill>
                  <a:srgbClr val="FF0000"/>
                </a:solidFill>
                <a:latin typeface="Century Gothic" pitchFamily="34" charset="0"/>
              </a:rPr>
              <a:t> </a:t>
            </a:r>
            <a:r>
              <a:rPr lang="en-IE" sz="2400" b="1" dirty="0" smtClean="0">
                <a:solidFill>
                  <a:srgbClr val="E6E5E5"/>
                </a:solidFill>
                <a:latin typeface="Century Gothic" pitchFamily="34" charset="0"/>
              </a:rPr>
              <a:t>has the potential to address the gap in the governance of city development.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overall concept_background.jpg"/>
          <p:cNvPicPr>
            <a:picLocks noChangeAspect="1"/>
          </p:cNvPicPr>
          <p:nvPr/>
        </p:nvPicPr>
        <p:blipFill>
          <a:blip r:embed="rId3" cstate="print">
            <a:lum bright="5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67544" y="542285"/>
            <a:ext cx="8280920" cy="63709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IE" sz="2400" b="1" dirty="0" smtClean="0">
                <a:solidFill>
                  <a:srgbClr val="002060"/>
                </a:solidFill>
                <a:latin typeface="Century Gothic" pitchFamily="34" charset="0"/>
              </a:rPr>
              <a:t>Beyond its prototype stage, the platform </a:t>
            </a:r>
            <a:r>
              <a:rPr lang="en-GB" sz="2400" b="1" dirty="0" smtClean="0">
                <a:solidFill>
                  <a:srgbClr val="002060"/>
                </a:solidFill>
                <a:latin typeface="Century Gothic" pitchFamily="34" charset="0"/>
              </a:rPr>
              <a:t>could foster a </a:t>
            </a:r>
            <a:r>
              <a:rPr lang="en-GB" sz="2400" b="1" dirty="0" smtClean="0">
                <a:solidFill>
                  <a:srgbClr val="C00000"/>
                </a:solidFill>
                <a:latin typeface="Century Gothic" pitchFamily="34" charset="0"/>
              </a:rPr>
              <a:t>new form of urban governance</a:t>
            </a:r>
            <a:r>
              <a:rPr lang="en-IE" sz="2400" b="1" dirty="0" smtClean="0">
                <a:solidFill>
                  <a:srgbClr val="002060"/>
                </a:solidFill>
                <a:latin typeface="Century Gothic" pitchFamily="34" charset="0"/>
              </a:rPr>
              <a:t>.</a:t>
            </a:r>
          </a:p>
          <a:p>
            <a:pPr algn="just"/>
            <a:endParaRPr lang="en-IE" sz="2000" b="1" dirty="0" smtClean="0">
              <a:solidFill>
                <a:schemeClr val="tx2">
                  <a:lumMod val="75000"/>
                </a:schemeClr>
              </a:solidFill>
              <a:latin typeface="Century Gothic" pitchFamily="34" charset="0"/>
            </a:endParaRPr>
          </a:p>
          <a:p>
            <a:pPr algn="just"/>
            <a:endParaRPr lang="en-IE" sz="2000" dirty="0" smtClean="0">
              <a:solidFill>
                <a:schemeClr val="tx2">
                  <a:lumMod val="75000"/>
                </a:schemeClr>
              </a:solidFill>
              <a:latin typeface="Century Gothic" pitchFamily="34" charset="0"/>
            </a:endParaRPr>
          </a:p>
          <a:p>
            <a:pPr algn="just"/>
            <a:endParaRPr lang="en-IE" sz="2000" dirty="0" smtClean="0">
              <a:solidFill>
                <a:srgbClr val="FF0000"/>
              </a:solidFill>
              <a:latin typeface="Century Gothic" pitchFamily="34" charset="0"/>
            </a:endParaRPr>
          </a:p>
          <a:p>
            <a:pPr algn="just"/>
            <a:endParaRPr lang="en-IE" sz="2000" dirty="0" smtClean="0">
              <a:solidFill>
                <a:srgbClr val="FF0000"/>
              </a:solidFill>
              <a:latin typeface="Century Gothic" pitchFamily="34" charset="0"/>
            </a:endParaRPr>
          </a:p>
          <a:p>
            <a:pPr algn="just"/>
            <a:endParaRPr lang="en-IE" sz="2000" dirty="0" smtClean="0">
              <a:solidFill>
                <a:srgbClr val="FF0000"/>
              </a:solidFill>
              <a:latin typeface="Century Gothic" pitchFamily="34" charset="0"/>
            </a:endParaRPr>
          </a:p>
          <a:p>
            <a:pPr algn="just">
              <a:buFont typeface="Century Gothic" pitchFamily="34" charset="0"/>
              <a:buChar char="&gt;"/>
            </a:pPr>
            <a:r>
              <a:rPr lang="en-IE" sz="2000" dirty="0" smtClean="0">
                <a:solidFill>
                  <a:srgbClr val="FF0000"/>
                </a:solidFill>
                <a:latin typeface="Century Gothic" pitchFamily="34" charset="0"/>
              </a:rPr>
              <a:t>   </a:t>
            </a:r>
            <a:r>
              <a:rPr lang="en-IE" sz="2000" dirty="0" smtClean="0">
                <a:solidFill>
                  <a:srgbClr val="002060"/>
                </a:solidFill>
                <a:latin typeface="Century Gothic" pitchFamily="34" charset="0"/>
              </a:rPr>
              <a:t>engagement centred on </a:t>
            </a:r>
            <a:r>
              <a:rPr lang="en-GB" sz="2000" dirty="0" smtClean="0">
                <a:solidFill>
                  <a:srgbClr val="002060"/>
                </a:solidFill>
                <a:latin typeface="Century Gothic" pitchFamily="34" charset="0"/>
              </a:rPr>
              <a:t>positive, everyday aspects of the city</a:t>
            </a:r>
            <a:endParaRPr lang="en-IE" sz="2000" dirty="0" smtClean="0">
              <a:solidFill>
                <a:srgbClr val="002060"/>
              </a:solidFill>
              <a:latin typeface="Century Gothic" pitchFamily="34" charset="0"/>
            </a:endParaRPr>
          </a:p>
          <a:p>
            <a:pPr algn="just"/>
            <a:r>
              <a:rPr lang="en-IE" sz="2000" dirty="0" smtClean="0">
                <a:solidFill>
                  <a:srgbClr val="FF0000"/>
                </a:solidFill>
                <a:latin typeface="Century Gothic" pitchFamily="34" charset="0"/>
              </a:rPr>
              <a:t> </a:t>
            </a:r>
          </a:p>
          <a:p>
            <a:pPr algn="just">
              <a:buFont typeface="Century Gothic" pitchFamily="34" charset="0"/>
              <a:buChar char="&gt;"/>
            </a:pPr>
            <a:r>
              <a:rPr lang="en-IE" sz="2000" dirty="0" smtClean="0">
                <a:solidFill>
                  <a:srgbClr val="FF0000"/>
                </a:solidFill>
                <a:latin typeface="Century Gothic" pitchFamily="34" charset="0"/>
              </a:rPr>
              <a:t>   </a:t>
            </a:r>
            <a:r>
              <a:rPr lang="en-IE" sz="2000" dirty="0" smtClean="0">
                <a:solidFill>
                  <a:srgbClr val="002060"/>
                </a:solidFill>
                <a:latin typeface="Century Gothic" pitchFamily="34" charset="0"/>
              </a:rPr>
              <a:t>a space for conversations and collaboration</a:t>
            </a:r>
          </a:p>
          <a:p>
            <a:pPr algn="just">
              <a:buFont typeface="Century Gothic" pitchFamily="34" charset="0"/>
              <a:buChar char="&gt;"/>
            </a:pPr>
            <a:endParaRPr lang="en-IE" sz="2000" dirty="0" smtClean="0">
              <a:solidFill>
                <a:srgbClr val="FF0000"/>
              </a:solidFill>
              <a:latin typeface="Century Gothic" pitchFamily="34" charset="0"/>
            </a:endParaRPr>
          </a:p>
          <a:p>
            <a:pPr algn="just">
              <a:buFont typeface="Century Gothic" pitchFamily="34" charset="0"/>
              <a:buChar char="&gt;"/>
            </a:pPr>
            <a:r>
              <a:rPr lang="en-IE" sz="2000" dirty="0" smtClean="0">
                <a:solidFill>
                  <a:srgbClr val="FF0000"/>
                </a:solidFill>
                <a:latin typeface="Century Gothic" pitchFamily="34" charset="0"/>
              </a:rPr>
              <a:t>   </a:t>
            </a:r>
            <a:r>
              <a:rPr lang="en-IE" sz="2000" dirty="0" smtClean="0">
                <a:solidFill>
                  <a:srgbClr val="002060"/>
                </a:solidFill>
                <a:latin typeface="Century Gothic" pitchFamily="34" charset="0"/>
              </a:rPr>
              <a:t>current and potential/future </a:t>
            </a:r>
            <a:r>
              <a:rPr lang="en-IE" sz="2000" dirty="0" err="1" smtClean="0">
                <a:solidFill>
                  <a:srgbClr val="002060"/>
                </a:solidFill>
                <a:latin typeface="Century Gothic" pitchFamily="34" charset="0"/>
              </a:rPr>
              <a:t>mobilities</a:t>
            </a:r>
            <a:r>
              <a:rPr lang="en-IE" sz="2000" dirty="0" smtClean="0">
                <a:solidFill>
                  <a:srgbClr val="002060"/>
                </a:solidFill>
                <a:latin typeface="Century Gothic" pitchFamily="34" charset="0"/>
              </a:rPr>
              <a:t> as ‘conversation starter’</a:t>
            </a:r>
          </a:p>
          <a:p>
            <a:pPr algn="just">
              <a:buFont typeface="Century Gothic" pitchFamily="34" charset="0"/>
              <a:buChar char="&gt;"/>
            </a:pPr>
            <a:endParaRPr lang="en-IE" sz="2000" dirty="0" smtClean="0">
              <a:solidFill>
                <a:srgbClr val="FF0000"/>
              </a:solidFill>
              <a:latin typeface="Century Gothic" pitchFamily="34" charset="0"/>
            </a:endParaRPr>
          </a:p>
          <a:p>
            <a:pPr algn="just">
              <a:buFont typeface="Century Gothic" pitchFamily="34" charset="0"/>
              <a:buChar char="&gt;"/>
            </a:pPr>
            <a:r>
              <a:rPr lang="en-IE" sz="2000" dirty="0" smtClean="0">
                <a:solidFill>
                  <a:srgbClr val="FF0000"/>
                </a:solidFill>
                <a:latin typeface="Century Gothic" pitchFamily="34" charset="0"/>
              </a:rPr>
              <a:t>   </a:t>
            </a:r>
            <a:r>
              <a:rPr lang="en-IE" sz="2000" dirty="0" smtClean="0">
                <a:solidFill>
                  <a:srgbClr val="002060"/>
                </a:solidFill>
                <a:latin typeface="Century Gothic" pitchFamily="34" charset="0"/>
              </a:rPr>
              <a:t>qualitative aspects of GPS technology</a:t>
            </a:r>
          </a:p>
          <a:p>
            <a:pPr algn="just">
              <a:buFont typeface="Century Gothic" pitchFamily="34" charset="0"/>
              <a:buChar char="&gt;"/>
            </a:pPr>
            <a:endParaRPr lang="en-IE" sz="2000" dirty="0" smtClean="0">
              <a:solidFill>
                <a:srgbClr val="002060"/>
              </a:solidFill>
              <a:latin typeface="Century Gothic" pitchFamily="34" charset="0"/>
            </a:endParaRPr>
          </a:p>
          <a:p>
            <a:pPr algn="just">
              <a:buFont typeface="Century Gothic" pitchFamily="34" charset="0"/>
              <a:buChar char="&gt;"/>
            </a:pPr>
            <a:endParaRPr lang="en-IE" sz="2000" dirty="0" smtClean="0">
              <a:solidFill>
                <a:srgbClr val="002060"/>
              </a:solidFill>
              <a:latin typeface="Century Gothic" pitchFamily="34" charset="0"/>
            </a:endParaRPr>
          </a:p>
          <a:p>
            <a:pPr algn="just">
              <a:buFont typeface="Century Gothic" pitchFamily="34" charset="0"/>
              <a:buChar char="&gt;"/>
            </a:pPr>
            <a:endParaRPr lang="en-IE" sz="2000" dirty="0" smtClean="0">
              <a:solidFill>
                <a:srgbClr val="002060"/>
              </a:solidFill>
              <a:latin typeface="Century Gothic" pitchFamily="34" charset="0"/>
            </a:endParaRPr>
          </a:p>
          <a:p>
            <a:pPr algn="just"/>
            <a:endParaRPr lang="en-IE" sz="2000" dirty="0" smtClean="0">
              <a:solidFill>
                <a:schemeClr val="tx2">
                  <a:lumMod val="75000"/>
                </a:schemeClr>
              </a:solidFill>
              <a:latin typeface="Century Gothic" pitchFamily="34" charset="0"/>
            </a:endParaRPr>
          </a:p>
          <a:p>
            <a:pPr algn="just"/>
            <a:endParaRPr lang="en-IE" sz="2000" dirty="0" smtClean="0">
              <a:solidFill>
                <a:schemeClr val="tx2">
                  <a:lumMod val="75000"/>
                </a:schemeClr>
              </a:solidFill>
              <a:latin typeface="Century Gothic" pitchFamily="34" charset="0"/>
            </a:endParaRPr>
          </a:p>
          <a:p>
            <a:pPr algn="just"/>
            <a:r>
              <a:rPr lang="en-IE" sz="2000" dirty="0" smtClean="0">
                <a:solidFill>
                  <a:schemeClr val="tx2">
                    <a:lumMod val="75000"/>
                  </a:schemeClr>
                </a:solidFill>
                <a:latin typeface="Century Gothic" pitchFamily="34" charset="0"/>
              </a:rPr>
              <a:t> </a:t>
            </a:r>
            <a:endParaRPr lang="en-IE" sz="2000" dirty="0">
              <a:solidFill>
                <a:schemeClr val="tx2">
                  <a:lumMod val="75000"/>
                </a:schemeClr>
              </a:solidFill>
              <a:latin typeface="Century Gothic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overall concept_background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-40308"/>
            <a:ext cx="9144000" cy="689830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67544" y="620688"/>
            <a:ext cx="8208912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IE" sz="2400" b="1" dirty="0" smtClean="0">
                <a:solidFill>
                  <a:srgbClr val="002060"/>
                </a:solidFill>
                <a:latin typeface="Century Gothic" pitchFamily="34" charset="0"/>
              </a:rPr>
              <a:t>Not a </a:t>
            </a:r>
            <a:r>
              <a:rPr lang="en-IE" sz="2400" b="1" dirty="0" smtClean="0">
                <a:solidFill>
                  <a:srgbClr val="C00000"/>
                </a:solidFill>
                <a:latin typeface="Century Gothic" pitchFamily="34" charset="0"/>
              </a:rPr>
              <a:t>silver bullet</a:t>
            </a:r>
            <a:r>
              <a:rPr lang="en-IE" sz="2400" b="1" dirty="0" smtClean="0">
                <a:solidFill>
                  <a:srgbClr val="002060"/>
                </a:solidFill>
                <a:latin typeface="Century Gothic" pitchFamily="34" charset="0"/>
              </a:rPr>
              <a:t>!</a:t>
            </a:r>
          </a:p>
          <a:p>
            <a:pPr algn="just"/>
            <a:endParaRPr lang="en-IE" sz="2000" b="1" dirty="0" smtClean="0">
              <a:solidFill>
                <a:schemeClr val="tx2">
                  <a:lumMod val="75000"/>
                </a:schemeClr>
              </a:solidFill>
              <a:latin typeface="Century Gothic" pitchFamily="34" charset="0"/>
            </a:endParaRPr>
          </a:p>
          <a:p>
            <a:pPr algn="just"/>
            <a:endParaRPr lang="en-IE" sz="2000" dirty="0" smtClean="0">
              <a:solidFill>
                <a:schemeClr val="tx2">
                  <a:lumMod val="75000"/>
                </a:schemeClr>
              </a:solidFill>
              <a:latin typeface="Century Gothic" pitchFamily="34" charset="0"/>
            </a:endParaRPr>
          </a:p>
          <a:p>
            <a:pPr algn="just"/>
            <a:endParaRPr lang="en-IE" sz="2000" dirty="0" smtClean="0">
              <a:solidFill>
                <a:srgbClr val="FF0000"/>
              </a:solidFill>
              <a:latin typeface="Century Gothic" pitchFamily="34" charset="0"/>
            </a:endParaRPr>
          </a:p>
          <a:p>
            <a:pPr algn="just"/>
            <a:endParaRPr lang="en-IE" sz="2000" dirty="0" smtClean="0">
              <a:solidFill>
                <a:srgbClr val="FF0000"/>
              </a:solidFill>
              <a:latin typeface="Century Gothic" pitchFamily="34" charset="0"/>
            </a:endParaRPr>
          </a:p>
          <a:p>
            <a:pPr algn="just"/>
            <a:endParaRPr lang="en-IE" sz="2000" dirty="0" smtClean="0">
              <a:solidFill>
                <a:srgbClr val="FF0000"/>
              </a:solidFill>
              <a:latin typeface="Century Gothic" pitchFamily="34" charset="0"/>
            </a:endParaRPr>
          </a:p>
          <a:p>
            <a:pPr algn="just"/>
            <a:endParaRPr lang="en-IE" sz="2000" dirty="0" smtClean="0">
              <a:solidFill>
                <a:srgbClr val="FF0000"/>
              </a:solidFill>
              <a:latin typeface="Century Gothic" pitchFamily="34" charset="0"/>
            </a:endParaRPr>
          </a:p>
          <a:p>
            <a:pPr algn="just">
              <a:buFont typeface="Century Gothic" pitchFamily="34" charset="0"/>
              <a:buChar char="&gt;"/>
            </a:pPr>
            <a:r>
              <a:rPr lang="en-IE" sz="2000" dirty="0" smtClean="0">
                <a:solidFill>
                  <a:srgbClr val="FF0000"/>
                </a:solidFill>
                <a:latin typeface="Century Gothic" pitchFamily="34" charset="0"/>
              </a:rPr>
              <a:t>   </a:t>
            </a:r>
            <a:r>
              <a:rPr lang="en-IE" sz="2000" dirty="0" smtClean="0">
                <a:solidFill>
                  <a:srgbClr val="002060"/>
                </a:solidFill>
                <a:latin typeface="Century Gothic" pitchFamily="34" charset="0"/>
              </a:rPr>
              <a:t>‘provoking’ engagement in a real situation</a:t>
            </a:r>
          </a:p>
          <a:p>
            <a:pPr algn="just">
              <a:buFont typeface="Century Gothic" pitchFamily="34" charset="0"/>
              <a:buChar char="&gt;"/>
            </a:pPr>
            <a:endParaRPr lang="en-IE" sz="2000" dirty="0" smtClean="0">
              <a:solidFill>
                <a:srgbClr val="FF0000"/>
              </a:solidFill>
              <a:latin typeface="Century Gothic" pitchFamily="34" charset="0"/>
            </a:endParaRPr>
          </a:p>
          <a:p>
            <a:pPr algn="just">
              <a:buFont typeface="Century Gothic" pitchFamily="34" charset="0"/>
              <a:buChar char="&gt;"/>
            </a:pPr>
            <a:r>
              <a:rPr lang="en-IE" sz="2000" dirty="0" smtClean="0">
                <a:solidFill>
                  <a:srgbClr val="FF0000"/>
                </a:solidFill>
                <a:latin typeface="Century Gothic" pitchFamily="34" charset="0"/>
              </a:rPr>
              <a:t>    </a:t>
            </a:r>
            <a:r>
              <a:rPr lang="en-IE" sz="2000" dirty="0" smtClean="0">
                <a:solidFill>
                  <a:srgbClr val="002060"/>
                </a:solidFill>
                <a:latin typeface="Century Gothic" pitchFamily="34" charset="0"/>
              </a:rPr>
              <a:t>eliciting experiential data embedded in everyday routine</a:t>
            </a:r>
          </a:p>
          <a:p>
            <a:pPr algn="just">
              <a:buFont typeface="Century Gothic" pitchFamily="34" charset="0"/>
              <a:buChar char="&gt;"/>
            </a:pPr>
            <a:endParaRPr lang="en-IE" sz="2000" dirty="0" smtClean="0">
              <a:solidFill>
                <a:srgbClr val="002060"/>
              </a:solidFill>
              <a:latin typeface="Century Gothic" pitchFamily="34" charset="0"/>
            </a:endParaRPr>
          </a:p>
          <a:p>
            <a:pPr algn="just">
              <a:buFont typeface="Century Gothic" pitchFamily="34" charset="0"/>
              <a:buChar char="&gt;"/>
            </a:pPr>
            <a:r>
              <a:rPr lang="en-IE" sz="2000" dirty="0" smtClean="0">
                <a:solidFill>
                  <a:srgbClr val="FF0000"/>
                </a:solidFill>
                <a:latin typeface="Century Gothic" pitchFamily="34" charset="0"/>
              </a:rPr>
              <a:t>   </a:t>
            </a:r>
            <a:r>
              <a:rPr lang="en-IE" sz="2000" dirty="0" smtClean="0">
                <a:solidFill>
                  <a:srgbClr val="002060"/>
                </a:solidFill>
                <a:latin typeface="Century Gothic" pitchFamily="34" charset="0"/>
              </a:rPr>
              <a:t>‘Big Brother’ surveillance and digital divide</a:t>
            </a:r>
          </a:p>
          <a:p>
            <a:pPr algn="just">
              <a:buFont typeface="Century Gothic" pitchFamily="34" charset="0"/>
              <a:buChar char="&gt;"/>
            </a:pPr>
            <a:endParaRPr lang="en-IE" sz="2000" dirty="0" smtClean="0">
              <a:solidFill>
                <a:srgbClr val="FF0000"/>
              </a:solidFill>
              <a:latin typeface="Century Gothic" pitchFamily="34" charset="0"/>
            </a:endParaRPr>
          </a:p>
          <a:p>
            <a:pPr algn="just">
              <a:buFont typeface="Century Gothic" pitchFamily="34" charset="0"/>
              <a:buChar char="&gt;"/>
            </a:pPr>
            <a:r>
              <a:rPr lang="en-IE" sz="2000" dirty="0" smtClean="0">
                <a:solidFill>
                  <a:srgbClr val="FF0000"/>
                </a:solidFill>
                <a:latin typeface="Century Gothic" pitchFamily="34" charset="0"/>
              </a:rPr>
              <a:t>    </a:t>
            </a:r>
            <a:r>
              <a:rPr lang="en-IE" sz="2000" dirty="0" smtClean="0">
                <a:solidFill>
                  <a:srgbClr val="002060"/>
                </a:solidFill>
                <a:latin typeface="Century Gothic" pitchFamily="34" charset="0"/>
              </a:rPr>
              <a:t>mobility-based inequalities</a:t>
            </a:r>
          </a:p>
          <a:p>
            <a:pPr algn="just">
              <a:buFont typeface="Century Gothic" pitchFamily="34" charset="0"/>
              <a:buChar char="&gt;"/>
            </a:pPr>
            <a:endParaRPr lang="en-IE" sz="2000" dirty="0" smtClean="0">
              <a:solidFill>
                <a:srgbClr val="002060"/>
              </a:solidFill>
              <a:latin typeface="Century Gothic" pitchFamily="34" charset="0"/>
            </a:endParaRPr>
          </a:p>
          <a:p>
            <a:pPr algn="just">
              <a:buFont typeface="Century Gothic" pitchFamily="34" charset="0"/>
              <a:buChar char="&gt;"/>
            </a:pPr>
            <a:endParaRPr lang="en-IE" sz="2000" dirty="0" smtClean="0">
              <a:solidFill>
                <a:srgbClr val="002060"/>
              </a:solidFill>
              <a:latin typeface="Century Gothic" pitchFamily="34" charset="0"/>
            </a:endParaRPr>
          </a:p>
          <a:p>
            <a:pPr algn="just"/>
            <a:endParaRPr lang="en-IE" sz="2000" dirty="0" smtClean="0">
              <a:solidFill>
                <a:schemeClr val="tx2">
                  <a:lumMod val="75000"/>
                </a:schemeClr>
              </a:solidFill>
              <a:latin typeface="Century Gothic" pitchFamily="34" charset="0"/>
            </a:endParaRPr>
          </a:p>
          <a:p>
            <a:pPr algn="just"/>
            <a:endParaRPr lang="en-IE" sz="2000" dirty="0" smtClean="0">
              <a:solidFill>
                <a:schemeClr val="tx2">
                  <a:lumMod val="75000"/>
                </a:schemeClr>
              </a:solidFill>
              <a:latin typeface="Century Gothic" pitchFamily="34" charset="0"/>
            </a:endParaRPr>
          </a:p>
          <a:p>
            <a:pPr algn="just"/>
            <a:r>
              <a:rPr lang="en-IE" sz="2000" dirty="0" smtClean="0">
                <a:solidFill>
                  <a:schemeClr val="tx2">
                    <a:lumMod val="75000"/>
                  </a:schemeClr>
                </a:solidFill>
                <a:latin typeface="Century Gothic" pitchFamily="34" charset="0"/>
              </a:rPr>
              <a:t> </a:t>
            </a:r>
            <a:endParaRPr lang="en-IE" sz="2000" dirty="0">
              <a:solidFill>
                <a:schemeClr val="tx2">
                  <a:lumMod val="75000"/>
                </a:schemeClr>
              </a:solidFill>
              <a:latin typeface="Century Gothic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655676" y="1916832"/>
            <a:ext cx="5832648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IE" sz="2000" dirty="0" smtClean="0">
                <a:solidFill>
                  <a:srgbClr val="E6E5E5"/>
                </a:solidFill>
                <a:latin typeface="Century Gothic" pitchFamily="34" charset="0"/>
              </a:rPr>
              <a:t>We need – more urgently than </a:t>
            </a:r>
            <a:r>
              <a:rPr lang="en-IE" sz="2000" b="1" dirty="0" smtClean="0">
                <a:solidFill>
                  <a:srgbClr val="E6E5E5"/>
                </a:solidFill>
                <a:latin typeface="Century Gothic" pitchFamily="34" charset="0"/>
              </a:rPr>
              <a:t>architectural utopias</a:t>
            </a:r>
            <a:r>
              <a:rPr lang="en-IE" sz="2000" dirty="0" smtClean="0">
                <a:solidFill>
                  <a:srgbClr val="E6E5E5"/>
                </a:solidFill>
                <a:latin typeface="Century Gothic" pitchFamily="34" charset="0"/>
              </a:rPr>
              <a:t>,</a:t>
            </a:r>
            <a:r>
              <a:rPr lang="en-IE" sz="2000" b="1" dirty="0" smtClean="0">
                <a:solidFill>
                  <a:srgbClr val="E6E5E5"/>
                </a:solidFill>
                <a:latin typeface="Century Gothic" pitchFamily="34" charset="0"/>
              </a:rPr>
              <a:t> ingenious traffic disposal systems</a:t>
            </a:r>
            <a:r>
              <a:rPr lang="en-IE" sz="2000" dirty="0" smtClean="0">
                <a:solidFill>
                  <a:srgbClr val="E6E5E5"/>
                </a:solidFill>
                <a:latin typeface="Century Gothic" pitchFamily="34" charset="0"/>
              </a:rPr>
              <a:t>, or </a:t>
            </a:r>
            <a:r>
              <a:rPr lang="en-IE" sz="2000" b="1" dirty="0" smtClean="0">
                <a:solidFill>
                  <a:srgbClr val="E6E5E5"/>
                </a:solidFill>
                <a:latin typeface="Century Gothic" pitchFamily="34" charset="0"/>
              </a:rPr>
              <a:t>ecological programmes </a:t>
            </a:r>
            <a:r>
              <a:rPr lang="en-IE" sz="2000" dirty="0" smtClean="0">
                <a:solidFill>
                  <a:srgbClr val="E6E5E5"/>
                </a:solidFill>
                <a:latin typeface="Century Gothic" pitchFamily="34" charset="0"/>
              </a:rPr>
              <a:t>– to comprehend the </a:t>
            </a:r>
            <a:r>
              <a:rPr lang="en-IE" sz="2000" b="1" dirty="0" smtClean="0">
                <a:solidFill>
                  <a:srgbClr val="E6E5E5"/>
                </a:solidFill>
                <a:latin typeface="Century Gothic" pitchFamily="34" charset="0"/>
              </a:rPr>
              <a:t>nature of citizenship</a:t>
            </a:r>
            <a:r>
              <a:rPr lang="en-IE" sz="2000" dirty="0" smtClean="0">
                <a:solidFill>
                  <a:srgbClr val="E6E5E5"/>
                </a:solidFill>
                <a:latin typeface="Century Gothic" pitchFamily="34" charset="0"/>
              </a:rPr>
              <a:t>, to make serious imaginative assessment of that special </a:t>
            </a:r>
            <a:r>
              <a:rPr lang="en-IE" sz="2000" b="1" dirty="0" smtClean="0">
                <a:solidFill>
                  <a:srgbClr val="E6E5E5"/>
                </a:solidFill>
                <a:latin typeface="Century Gothic" pitchFamily="34" charset="0"/>
              </a:rPr>
              <a:t>relationship between the self and the city</a:t>
            </a:r>
            <a:r>
              <a:rPr lang="en-IE" sz="2000" dirty="0" smtClean="0">
                <a:solidFill>
                  <a:srgbClr val="E6E5E5"/>
                </a:solidFill>
                <a:latin typeface="Century Gothic" pitchFamily="34" charset="0"/>
              </a:rPr>
              <a:t>; its unique </a:t>
            </a:r>
            <a:r>
              <a:rPr lang="en-IE" sz="2000" b="1" dirty="0" smtClean="0">
                <a:solidFill>
                  <a:srgbClr val="E6E5E5"/>
                </a:solidFill>
                <a:latin typeface="Century Gothic" pitchFamily="34" charset="0"/>
              </a:rPr>
              <a:t>plasticity</a:t>
            </a:r>
            <a:r>
              <a:rPr lang="en-IE" sz="2000" dirty="0" smtClean="0">
                <a:solidFill>
                  <a:srgbClr val="E6E5E5"/>
                </a:solidFill>
                <a:latin typeface="Century Gothic" pitchFamily="34" charset="0"/>
              </a:rPr>
              <a:t>, its </a:t>
            </a:r>
            <a:r>
              <a:rPr lang="en-IE" sz="2000" b="1" dirty="0" smtClean="0">
                <a:solidFill>
                  <a:srgbClr val="E6E5E5"/>
                </a:solidFill>
                <a:latin typeface="Century Gothic" pitchFamily="34" charset="0"/>
              </a:rPr>
              <a:t>privacy </a:t>
            </a:r>
            <a:r>
              <a:rPr lang="en-IE" sz="2000" dirty="0" smtClean="0">
                <a:solidFill>
                  <a:srgbClr val="E6E5E5"/>
                </a:solidFill>
                <a:latin typeface="Century Gothic" pitchFamily="34" charset="0"/>
              </a:rPr>
              <a:t>and</a:t>
            </a:r>
            <a:r>
              <a:rPr lang="en-IE" sz="2000" b="1" dirty="0" smtClean="0">
                <a:solidFill>
                  <a:srgbClr val="E6E5E5"/>
                </a:solidFill>
                <a:latin typeface="Century Gothic" pitchFamily="34" charset="0"/>
              </a:rPr>
              <a:t> freedom.</a:t>
            </a:r>
          </a:p>
          <a:p>
            <a:pPr algn="just"/>
            <a:endParaRPr lang="en-IE" sz="2000" dirty="0" smtClean="0">
              <a:solidFill>
                <a:srgbClr val="E6E5E5"/>
              </a:solidFill>
              <a:latin typeface="Century Gothic" pitchFamily="34" charset="0"/>
            </a:endParaRPr>
          </a:p>
          <a:p>
            <a:pPr algn="just"/>
            <a:endParaRPr lang="en-IE" sz="2000" dirty="0" smtClean="0">
              <a:solidFill>
                <a:srgbClr val="E6E5E5"/>
              </a:solidFill>
              <a:latin typeface="Century Gothic" pitchFamily="34" charset="0"/>
            </a:endParaRPr>
          </a:p>
          <a:p>
            <a:pPr algn="just"/>
            <a:r>
              <a:rPr lang="en-IE" sz="2000" dirty="0" smtClean="0">
                <a:solidFill>
                  <a:srgbClr val="E6E5E5"/>
                </a:solidFill>
                <a:latin typeface="Century Gothic" pitchFamily="34" charset="0"/>
              </a:rPr>
              <a:t> </a:t>
            </a:r>
          </a:p>
          <a:p>
            <a:pPr algn="r"/>
            <a:r>
              <a:rPr lang="en-IE" sz="1600" dirty="0" smtClean="0">
                <a:solidFill>
                  <a:srgbClr val="E6E5E5"/>
                </a:solidFill>
                <a:latin typeface="Century Gothic" pitchFamily="34" charset="0"/>
              </a:rPr>
              <a:t>Jonathan </a:t>
            </a:r>
            <a:r>
              <a:rPr lang="en-IE" sz="1600" dirty="0" err="1" smtClean="0">
                <a:solidFill>
                  <a:srgbClr val="E6E5E5"/>
                </a:solidFill>
                <a:latin typeface="Century Gothic" pitchFamily="34" charset="0"/>
              </a:rPr>
              <a:t>Raban</a:t>
            </a:r>
            <a:r>
              <a:rPr lang="en-IE" sz="1600" dirty="0" smtClean="0">
                <a:solidFill>
                  <a:srgbClr val="E6E5E5"/>
                </a:solidFill>
                <a:latin typeface="Century Gothic" pitchFamily="34" charset="0"/>
              </a:rPr>
              <a:t>, Soft City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1035819" y="1714488"/>
            <a:ext cx="707236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IE" sz="24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endParaRPr lang="en-IE" sz="24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endParaRPr lang="en-IE" sz="24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035819" y="1000108"/>
            <a:ext cx="7072362" cy="4278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IE" sz="24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endParaRPr lang="en-IE" sz="24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ctr"/>
            <a:endParaRPr lang="en-IE" sz="4000" b="1" dirty="0" smtClean="0">
              <a:solidFill>
                <a:srgbClr val="FF0000"/>
              </a:solidFill>
            </a:endParaRPr>
          </a:p>
          <a:p>
            <a:pPr algn="ctr"/>
            <a:endParaRPr lang="en-IE" sz="4000" b="1" dirty="0" smtClean="0">
              <a:solidFill>
                <a:srgbClr val="FF0000"/>
              </a:solidFill>
            </a:endParaRPr>
          </a:p>
          <a:p>
            <a:pPr algn="ctr"/>
            <a:endParaRPr lang="en-IE" sz="4000" b="1" dirty="0" smtClean="0">
              <a:solidFill>
                <a:srgbClr val="FF0000"/>
              </a:solidFill>
            </a:endParaRPr>
          </a:p>
          <a:p>
            <a:pPr algn="ctr"/>
            <a:endParaRPr lang="en-IE" sz="4000" b="1" dirty="0" smtClean="0">
              <a:solidFill>
                <a:srgbClr val="FF0000"/>
              </a:solidFill>
            </a:endParaRPr>
          </a:p>
          <a:p>
            <a:pPr algn="ctr"/>
            <a:endParaRPr lang="en-IE" sz="4000" b="1" dirty="0" smtClean="0">
              <a:solidFill>
                <a:srgbClr val="FF0000"/>
              </a:solidFill>
            </a:endParaRPr>
          </a:p>
          <a:p>
            <a:pPr marL="0" lvl="1"/>
            <a:endParaRPr lang="en-IE" sz="24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8" name="Picture 7" descr="mobility_negativ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851920" y="980728"/>
            <a:ext cx="5220072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2400" b="1" dirty="0" smtClean="0">
                <a:solidFill>
                  <a:srgbClr val="C00000"/>
                </a:solidFill>
                <a:latin typeface="Century Gothic" pitchFamily="34" charset="0"/>
              </a:rPr>
              <a:t>Mobility...</a:t>
            </a:r>
          </a:p>
          <a:p>
            <a:endParaRPr lang="en-IE" sz="2400" b="1" dirty="0" smtClean="0">
              <a:solidFill>
                <a:srgbClr val="C00000"/>
              </a:solidFill>
              <a:latin typeface="Century Gothic" pitchFamily="34" charset="0"/>
            </a:endParaRPr>
          </a:p>
          <a:p>
            <a:endParaRPr lang="en-IE" sz="2000" b="1" dirty="0" smtClean="0">
              <a:solidFill>
                <a:srgbClr val="E6E5E5"/>
              </a:solidFill>
              <a:latin typeface="Century Gothic" pitchFamily="34" charset="0"/>
            </a:endParaRPr>
          </a:p>
          <a:p>
            <a:r>
              <a:rPr lang="en-IE" sz="2000" b="1" dirty="0" smtClean="0">
                <a:solidFill>
                  <a:srgbClr val="E6E5E5"/>
                </a:solidFill>
                <a:latin typeface="Century Gothic" pitchFamily="34" charset="0"/>
              </a:rPr>
              <a:t>...a significant source of un-sustainability</a:t>
            </a:r>
          </a:p>
          <a:p>
            <a:endParaRPr lang="en-IE" sz="2000" b="1" dirty="0" smtClean="0">
              <a:solidFill>
                <a:srgbClr val="E6E5E5"/>
              </a:solidFill>
              <a:latin typeface="Century Gothic" pitchFamily="34" charset="0"/>
            </a:endParaRPr>
          </a:p>
          <a:p>
            <a:pPr algn="just">
              <a:buFont typeface="Century Gothic" pitchFamily="34" charset="0"/>
              <a:buChar char="&gt;"/>
            </a:pPr>
            <a:r>
              <a:rPr lang="en-IE" sz="2000" dirty="0" smtClean="0">
                <a:solidFill>
                  <a:srgbClr val="FF0000"/>
                </a:solidFill>
                <a:latin typeface="Century Gothic" pitchFamily="34" charset="0"/>
              </a:rPr>
              <a:t>  </a:t>
            </a:r>
            <a:r>
              <a:rPr lang="en-IE" sz="2000" dirty="0" smtClean="0">
                <a:solidFill>
                  <a:srgbClr val="E6E5E5"/>
                </a:solidFill>
                <a:latin typeface="Century Gothic" pitchFamily="34" charset="0"/>
              </a:rPr>
              <a:t>spatial/infrastructural development</a:t>
            </a:r>
          </a:p>
          <a:p>
            <a:pPr algn="just"/>
            <a:endParaRPr lang="en-IE" sz="2000" dirty="0" smtClean="0">
              <a:solidFill>
                <a:srgbClr val="E6E5E5"/>
              </a:solidFill>
              <a:latin typeface="Century Gothic" pitchFamily="34" charset="0"/>
            </a:endParaRPr>
          </a:p>
          <a:p>
            <a:pPr algn="just">
              <a:buFont typeface="Century Gothic" pitchFamily="34" charset="0"/>
              <a:buChar char="&gt;"/>
            </a:pPr>
            <a:r>
              <a:rPr lang="en-IE" sz="2000" dirty="0" smtClean="0">
                <a:solidFill>
                  <a:srgbClr val="FF0000"/>
                </a:solidFill>
                <a:latin typeface="Century Gothic" pitchFamily="34" charset="0"/>
              </a:rPr>
              <a:t>  </a:t>
            </a:r>
            <a:r>
              <a:rPr lang="en-IE" sz="2000" dirty="0" smtClean="0">
                <a:solidFill>
                  <a:srgbClr val="E6E5E5"/>
                </a:solidFill>
                <a:latin typeface="Century Gothic" pitchFamily="34" charset="0"/>
              </a:rPr>
              <a:t>traffic congestion</a:t>
            </a:r>
          </a:p>
          <a:p>
            <a:pPr algn="just"/>
            <a:endParaRPr lang="en-IE" sz="2000" dirty="0" smtClean="0">
              <a:solidFill>
                <a:srgbClr val="E6E5E5"/>
              </a:solidFill>
              <a:latin typeface="Century Gothic" pitchFamily="34" charset="0"/>
            </a:endParaRPr>
          </a:p>
          <a:p>
            <a:pPr algn="just">
              <a:buFont typeface="Century Gothic" pitchFamily="34" charset="0"/>
              <a:buChar char="&gt;"/>
            </a:pPr>
            <a:r>
              <a:rPr lang="en-IE" sz="2000" dirty="0" smtClean="0">
                <a:solidFill>
                  <a:srgbClr val="FF0000"/>
                </a:solidFill>
                <a:latin typeface="Century Gothic" pitchFamily="34" charset="0"/>
              </a:rPr>
              <a:t>  </a:t>
            </a:r>
            <a:r>
              <a:rPr lang="en-IE" sz="2000" dirty="0" smtClean="0">
                <a:solidFill>
                  <a:srgbClr val="E6E5E5"/>
                </a:solidFill>
                <a:latin typeface="Century Gothic" pitchFamily="34" charset="0"/>
              </a:rPr>
              <a:t>mobility behaviours </a:t>
            </a:r>
          </a:p>
          <a:p>
            <a:pPr algn="just">
              <a:buFont typeface="Century Gothic" pitchFamily="34" charset="0"/>
              <a:buChar char="&gt;"/>
            </a:pPr>
            <a:endParaRPr lang="en-IE" sz="2000" dirty="0" smtClean="0">
              <a:solidFill>
                <a:srgbClr val="E6E5E5"/>
              </a:solidFill>
              <a:latin typeface="Century Gothic" pitchFamily="34" charset="0"/>
            </a:endParaRPr>
          </a:p>
          <a:p>
            <a:pPr algn="just">
              <a:buFont typeface="Century Gothic" pitchFamily="34" charset="0"/>
              <a:buChar char="&gt;"/>
            </a:pPr>
            <a:endParaRPr lang="en-IE" sz="2000" dirty="0" smtClean="0">
              <a:solidFill>
                <a:srgbClr val="E6E5E5"/>
              </a:solidFill>
              <a:latin typeface="Century Gothic" pitchFamily="34" charset="0"/>
            </a:endParaRPr>
          </a:p>
          <a:p>
            <a:pPr algn="just">
              <a:buFont typeface="Century Gothic" pitchFamily="34" charset="0"/>
              <a:buChar char="&gt;"/>
            </a:pPr>
            <a:endParaRPr lang="en-IE" sz="2000" dirty="0" smtClean="0">
              <a:solidFill>
                <a:srgbClr val="E6E5E5"/>
              </a:solidFill>
              <a:latin typeface="Century Gothic" pitchFamily="34" charset="0"/>
            </a:endParaRPr>
          </a:p>
          <a:p>
            <a:pPr algn="just"/>
            <a:r>
              <a:rPr lang="en-IE" sz="2000" b="1" dirty="0" smtClean="0">
                <a:solidFill>
                  <a:srgbClr val="E6E5E5"/>
                </a:solidFill>
                <a:latin typeface="Century Gothic" pitchFamily="34" charset="0"/>
              </a:rPr>
              <a:t>...or a potential </a:t>
            </a:r>
            <a:r>
              <a:rPr lang="en-IE" sz="2000" b="1" dirty="0" smtClean="0">
                <a:solidFill>
                  <a:srgbClr val="C00000"/>
                </a:solidFill>
                <a:latin typeface="Century Gothic" pitchFamily="34" charset="0"/>
              </a:rPr>
              <a:t>key</a:t>
            </a:r>
            <a:r>
              <a:rPr lang="en-IE" sz="2000" b="1" dirty="0" smtClean="0">
                <a:solidFill>
                  <a:srgbClr val="E6E5E5"/>
                </a:solidFill>
                <a:latin typeface="Century Gothic" pitchFamily="34" charset="0"/>
              </a:rPr>
              <a:t> towards more </a:t>
            </a:r>
            <a:r>
              <a:rPr lang="en-IE" sz="2000" b="1" dirty="0" smtClean="0">
                <a:solidFill>
                  <a:srgbClr val="C00000"/>
                </a:solidFill>
                <a:latin typeface="Century Gothic" pitchFamily="34" charset="0"/>
              </a:rPr>
              <a:t>sustainable cities</a:t>
            </a:r>
            <a:r>
              <a:rPr lang="en-IE" sz="2000" b="1" dirty="0" smtClean="0">
                <a:solidFill>
                  <a:srgbClr val="E6E5E5"/>
                </a:solidFill>
                <a:latin typeface="Century Gothic" pitchFamily="34" charset="0"/>
              </a:rPr>
              <a:t>? </a:t>
            </a:r>
          </a:p>
          <a:p>
            <a:pPr algn="ctr"/>
            <a:r>
              <a:rPr lang="en-IE" sz="1600" dirty="0" smtClean="0">
                <a:solidFill>
                  <a:srgbClr val="E6E5E5"/>
                </a:solidFill>
                <a:latin typeface="Century Gothic" pitchFamily="34" charset="0"/>
                <a:cs typeface="Courier New" pitchFamily="49" charset="0"/>
              </a:rPr>
              <a:t>                                                   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istock_urban_plaza_people_walking.jpg"/>
          <p:cNvPicPr>
            <a:picLocks noChangeAspect="1"/>
          </p:cNvPicPr>
          <p:nvPr/>
        </p:nvPicPr>
        <p:blipFill>
          <a:blip r:embed="rId3" cstate="print">
            <a:lum bright="8000"/>
          </a:blip>
          <a:stretch>
            <a:fillRect/>
          </a:stretch>
        </p:blipFill>
        <p:spPr>
          <a:xfrm>
            <a:off x="0" y="0"/>
            <a:ext cx="9144000" cy="6213468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0" y="0"/>
            <a:ext cx="9144000" cy="43814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IE" sz="2800" dirty="0" smtClean="0">
              <a:solidFill>
                <a:schemeClr val="tx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67544" y="542285"/>
            <a:ext cx="8208912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GB" sz="2400" b="1" dirty="0" smtClean="0">
                <a:solidFill>
                  <a:srgbClr val="002060"/>
                </a:solidFill>
                <a:latin typeface="Century Gothic" pitchFamily="34" charset="0"/>
              </a:rPr>
              <a:t>Mobility is a significant </a:t>
            </a:r>
            <a:r>
              <a:rPr lang="en-GB" sz="2400" b="1" dirty="0" smtClean="0">
                <a:solidFill>
                  <a:srgbClr val="C00000"/>
                </a:solidFill>
                <a:latin typeface="Century Gothic" pitchFamily="34" charset="0"/>
              </a:rPr>
              <a:t>everyday life practice</a:t>
            </a:r>
            <a:r>
              <a:rPr lang="en-GB" sz="2400" b="1" dirty="0" smtClean="0">
                <a:solidFill>
                  <a:srgbClr val="002060"/>
                </a:solidFill>
                <a:latin typeface="Century Gothic" pitchFamily="34" charset="0"/>
              </a:rPr>
              <a:t>, which </a:t>
            </a:r>
            <a:r>
              <a:rPr lang="en-IE" sz="2400" b="1" dirty="0" smtClean="0">
                <a:solidFill>
                  <a:srgbClr val="002060"/>
                </a:solidFill>
                <a:latin typeface="Century Gothic" pitchFamily="34" charset="0"/>
              </a:rPr>
              <a:t>offers a useful </a:t>
            </a:r>
            <a:r>
              <a:rPr lang="en-IE" sz="2400" b="1" dirty="0" smtClean="0">
                <a:solidFill>
                  <a:srgbClr val="C00000"/>
                </a:solidFill>
                <a:latin typeface="Century Gothic" pitchFamily="34" charset="0"/>
              </a:rPr>
              <a:t>lens </a:t>
            </a:r>
            <a:r>
              <a:rPr lang="en-IE" sz="2400" b="1" dirty="0" smtClean="0">
                <a:solidFill>
                  <a:srgbClr val="002060"/>
                </a:solidFill>
                <a:latin typeface="Century Gothic" pitchFamily="34" charset="0"/>
              </a:rPr>
              <a:t>for observing issues </a:t>
            </a:r>
            <a:r>
              <a:rPr lang="en-IE" sz="2400" b="1" dirty="0" smtClean="0">
                <a:solidFill>
                  <a:srgbClr val="C00000"/>
                </a:solidFill>
                <a:latin typeface="Century Gothic" pitchFamily="34" charset="0"/>
              </a:rPr>
              <a:t>challenging </a:t>
            </a:r>
            <a:r>
              <a:rPr lang="en-IE" sz="2400" b="1" dirty="0" smtClean="0">
                <a:solidFill>
                  <a:srgbClr val="002060"/>
                </a:solidFill>
                <a:latin typeface="Century Gothic" pitchFamily="34" charset="0"/>
              </a:rPr>
              <a:t>the </a:t>
            </a:r>
            <a:r>
              <a:rPr lang="en-IE" sz="2400" b="1" dirty="0" smtClean="0">
                <a:solidFill>
                  <a:srgbClr val="C00000"/>
                </a:solidFill>
                <a:latin typeface="Century Gothic" pitchFamily="34" charset="0"/>
              </a:rPr>
              <a:t>sustainability of cities</a:t>
            </a:r>
            <a:r>
              <a:rPr lang="en-IE" sz="2400" b="1" dirty="0" smtClean="0">
                <a:solidFill>
                  <a:srgbClr val="002060"/>
                </a:solidFill>
                <a:latin typeface="Century Gothic" pitchFamily="34" charset="0"/>
              </a:rPr>
              <a:t>.</a:t>
            </a:r>
          </a:p>
          <a:p>
            <a:pPr algn="just"/>
            <a:endParaRPr lang="en-IE" sz="2000" b="1" dirty="0" smtClean="0">
              <a:solidFill>
                <a:schemeClr val="tx2">
                  <a:lumMod val="75000"/>
                </a:schemeClr>
              </a:solidFill>
              <a:latin typeface="Century Gothic" pitchFamily="34" charset="0"/>
            </a:endParaRPr>
          </a:p>
          <a:p>
            <a:pPr algn="just"/>
            <a:endParaRPr lang="en-IE" sz="2000" dirty="0" smtClean="0">
              <a:solidFill>
                <a:schemeClr val="tx2">
                  <a:lumMod val="75000"/>
                </a:schemeClr>
              </a:solidFill>
              <a:latin typeface="Century Gothic" pitchFamily="34" charset="0"/>
            </a:endParaRPr>
          </a:p>
          <a:p>
            <a:pPr algn="just"/>
            <a:endParaRPr lang="en-IE" sz="2000" dirty="0" smtClean="0">
              <a:solidFill>
                <a:srgbClr val="FF0000"/>
              </a:solidFill>
              <a:latin typeface="Century Gothic" pitchFamily="34" charset="0"/>
            </a:endParaRPr>
          </a:p>
          <a:p>
            <a:pPr algn="just"/>
            <a:endParaRPr lang="en-IE" sz="2000" dirty="0" smtClean="0">
              <a:solidFill>
                <a:srgbClr val="FF0000"/>
              </a:solidFill>
              <a:latin typeface="Century Gothic" pitchFamily="34" charset="0"/>
            </a:endParaRPr>
          </a:p>
          <a:p>
            <a:pPr algn="just"/>
            <a:r>
              <a:rPr lang="en-IE" sz="2000" b="1" dirty="0" smtClean="0">
                <a:solidFill>
                  <a:srgbClr val="002060"/>
                </a:solidFill>
                <a:latin typeface="Century Gothic" pitchFamily="34" charset="0"/>
              </a:rPr>
              <a:t>Important issues:</a:t>
            </a:r>
          </a:p>
          <a:p>
            <a:pPr algn="just"/>
            <a:endParaRPr lang="en-IE" sz="2000" dirty="0" smtClean="0">
              <a:solidFill>
                <a:srgbClr val="FF0000"/>
              </a:solidFill>
              <a:latin typeface="Century Gothic" pitchFamily="34" charset="0"/>
            </a:endParaRPr>
          </a:p>
          <a:p>
            <a:pPr algn="just">
              <a:buFont typeface="Century Gothic" pitchFamily="34" charset="0"/>
              <a:buChar char="&gt;"/>
            </a:pPr>
            <a:r>
              <a:rPr lang="en-IE" sz="2000" b="1" dirty="0" smtClean="0">
                <a:solidFill>
                  <a:srgbClr val="FF0000"/>
                </a:solidFill>
                <a:latin typeface="Century Gothic" pitchFamily="34" charset="0"/>
              </a:rPr>
              <a:t>   </a:t>
            </a:r>
            <a:r>
              <a:rPr lang="en-IE" sz="2000" b="1" dirty="0" smtClean="0">
                <a:solidFill>
                  <a:srgbClr val="002060"/>
                </a:solidFill>
                <a:latin typeface="Century Gothic" pitchFamily="34" charset="0"/>
              </a:rPr>
              <a:t>ICT </a:t>
            </a:r>
            <a:r>
              <a:rPr lang="en-IE" sz="2000" dirty="0" smtClean="0">
                <a:solidFill>
                  <a:srgbClr val="002060"/>
                </a:solidFill>
                <a:latin typeface="Century Gothic" pitchFamily="34" charset="0"/>
              </a:rPr>
              <a:t>as means to improve the </a:t>
            </a:r>
            <a:r>
              <a:rPr lang="en-IE" sz="2000" b="1" dirty="0" smtClean="0">
                <a:solidFill>
                  <a:srgbClr val="002060"/>
                </a:solidFill>
                <a:latin typeface="Century Gothic" pitchFamily="34" charset="0"/>
              </a:rPr>
              <a:t>efficiency of cities</a:t>
            </a:r>
          </a:p>
          <a:p>
            <a:pPr algn="just">
              <a:buFont typeface="Century Gothic" pitchFamily="34" charset="0"/>
              <a:buChar char="&gt;"/>
            </a:pPr>
            <a:endParaRPr lang="en-IE" sz="2000" dirty="0" smtClean="0">
              <a:solidFill>
                <a:srgbClr val="FF0000"/>
              </a:solidFill>
              <a:latin typeface="Century Gothic" pitchFamily="34" charset="0"/>
            </a:endParaRPr>
          </a:p>
          <a:p>
            <a:pPr algn="just">
              <a:buFont typeface="Century Gothic" pitchFamily="34" charset="0"/>
              <a:buChar char="&gt;"/>
            </a:pPr>
            <a:r>
              <a:rPr lang="en-IE" sz="2000" dirty="0" smtClean="0">
                <a:solidFill>
                  <a:srgbClr val="FF0000"/>
                </a:solidFill>
                <a:latin typeface="Century Gothic" pitchFamily="34" charset="0"/>
              </a:rPr>
              <a:t>   </a:t>
            </a:r>
            <a:r>
              <a:rPr lang="en-IE" sz="2000" b="1" dirty="0" smtClean="0">
                <a:solidFill>
                  <a:srgbClr val="002060"/>
                </a:solidFill>
                <a:latin typeface="Century Gothic" pitchFamily="34" charset="0"/>
              </a:rPr>
              <a:t>inhabitants</a:t>
            </a:r>
            <a:r>
              <a:rPr lang="en-IE" sz="2000" dirty="0" smtClean="0">
                <a:solidFill>
                  <a:srgbClr val="002060"/>
                </a:solidFill>
                <a:latin typeface="Century Gothic" pitchFamily="34" charset="0"/>
              </a:rPr>
              <a:t> as </a:t>
            </a:r>
            <a:r>
              <a:rPr lang="en-IE" sz="2000" b="1" dirty="0" smtClean="0">
                <a:solidFill>
                  <a:srgbClr val="002060"/>
                </a:solidFill>
                <a:latin typeface="Century Gothic" pitchFamily="34" charset="0"/>
              </a:rPr>
              <a:t>passive consumers </a:t>
            </a:r>
            <a:r>
              <a:rPr lang="en-IE" sz="2000" dirty="0" smtClean="0">
                <a:solidFill>
                  <a:srgbClr val="002060"/>
                </a:solidFill>
                <a:latin typeface="Century Gothic" pitchFamily="34" charset="0"/>
              </a:rPr>
              <a:t>rather than </a:t>
            </a:r>
            <a:r>
              <a:rPr lang="en-IE" sz="2000" b="1" dirty="0" smtClean="0">
                <a:solidFill>
                  <a:srgbClr val="002060"/>
                </a:solidFill>
                <a:latin typeface="Century Gothic" pitchFamily="34" charset="0"/>
              </a:rPr>
              <a:t>active citizens</a:t>
            </a:r>
          </a:p>
          <a:p>
            <a:pPr algn="just"/>
            <a:endParaRPr lang="en-IE" sz="2000" dirty="0" smtClean="0">
              <a:solidFill>
                <a:schemeClr val="tx2">
                  <a:lumMod val="75000"/>
                </a:schemeClr>
              </a:solidFill>
              <a:latin typeface="Century Gothic" pitchFamily="34" charset="0"/>
            </a:endParaRPr>
          </a:p>
          <a:p>
            <a:pPr algn="just"/>
            <a:endParaRPr lang="en-IE" sz="2000" dirty="0" smtClean="0">
              <a:solidFill>
                <a:schemeClr val="tx2">
                  <a:lumMod val="75000"/>
                </a:schemeClr>
              </a:solidFill>
              <a:latin typeface="Century Gothic" pitchFamily="34" charset="0"/>
            </a:endParaRPr>
          </a:p>
          <a:p>
            <a:pPr algn="just"/>
            <a:r>
              <a:rPr lang="en-IE" sz="2000" dirty="0" smtClean="0">
                <a:solidFill>
                  <a:schemeClr val="tx2">
                    <a:lumMod val="75000"/>
                  </a:schemeClr>
                </a:solidFill>
                <a:latin typeface="Century Gothic" pitchFamily="34" charset="0"/>
              </a:rPr>
              <a:t> </a:t>
            </a:r>
            <a:endParaRPr lang="en-IE" sz="2000" dirty="0">
              <a:solidFill>
                <a:schemeClr val="tx2">
                  <a:lumMod val="75000"/>
                </a:schemeClr>
              </a:solidFill>
              <a:latin typeface="Century Gothic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43814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IE" sz="2800" dirty="0" smtClean="0">
              <a:solidFill>
                <a:schemeClr val="tx1"/>
              </a:solidFill>
            </a:endParaRPr>
          </a:p>
        </p:txBody>
      </p:sp>
      <p:pic>
        <p:nvPicPr>
          <p:cNvPr id="5" name="Picture 4" descr="dublin focused.jpg"/>
          <p:cNvPicPr>
            <a:picLocks noChangeAspect="1"/>
          </p:cNvPicPr>
          <p:nvPr/>
        </p:nvPicPr>
        <p:blipFill>
          <a:blip r:embed="rId3" cstate="print">
            <a:grayscl/>
            <a:lum bright="72000" contrast="-45000"/>
          </a:blip>
          <a:srcRect l="8654"/>
          <a:stretch>
            <a:fillRect/>
          </a:stretch>
        </p:blipFill>
        <p:spPr>
          <a:xfrm>
            <a:off x="0" y="0"/>
            <a:ext cx="9180512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TextBox 12"/>
          <p:cNvSpPr txBox="1"/>
          <p:nvPr/>
        </p:nvSpPr>
        <p:spPr>
          <a:xfrm>
            <a:off x="467544" y="542285"/>
            <a:ext cx="8208912" cy="80329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IE" sz="2400" b="1" dirty="0" smtClean="0">
                <a:solidFill>
                  <a:srgbClr val="002060"/>
                </a:solidFill>
                <a:latin typeface="Century Gothic" pitchFamily="34" charset="0"/>
              </a:rPr>
              <a:t>The city is more than just efficient services – it is also made of </a:t>
            </a:r>
            <a:r>
              <a:rPr lang="en-IE" sz="2400" b="1" dirty="0" smtClean="0">
                <a:solidFill>
                  <a:srgbClr val="C00000"/>
                </a:solidFill>
                <a:latin typeface="Century Gothic" pitchFamily="34" charset="0"/>
              </a:rPr>
              <a:t>spatial</a:t>
            </a:r>
            <a:r>
              <a:rPr lang="en-IE" sz="2400" b="1" dirty="0" smtClean="0">
                <a:solidFill>
                  <a:srgbClr val="FF0000"/>
                </a:solidFill>
                <a:latin typeface="Century Gothic" pitchFamily="34" charset="0"/>
              </a:rPr>
              <a:t> </a:t>
            </a:r>
            <a:r>
              <a:rPr lang="en-IE" sz="2400" b="1" dirty="0" smtClean="0">
                <a:solidFill>
                  <a:srgbClr val="C00000"/>
                </a:solidFill>
                <a:latin typeface="Century Gothic" pitchFamily="34" charset="0"/>
              </a:rPr>
              <a:t>and</a:t>
            </a:r>
            <a:r>
              <a:rPr lang="en-IE" sz="2400" b="1" dirty="0" smtClean="0">
                <a:solidFill>
                  <a:srgbClr val="FF0000"/>
                </a:solidFill>
                <a:latin typeface="Century Gothic" pitchFamily="34" charset="0"/>
              </a:rPr>
              <a:t> </a:t>
            </a:r>
            <a:r>
              <a:rPr lang="en-IE" sz="2400" b="1" dirty="0" smtClean="0">
                <a:solidFill>
                  <a:srgbClr val="C00000"/>
                </a:solidFill>
                <a:latin typeface="Century Gothic" pitchFamily="34" charset="0"/>
              </a:rPr>
              <a:t>emotional experiences </a:t>
            </a:r>
            <a:r>
              <a:rPr lang="en-IE" sz="2400" b="1" dirty="0" smtClean="0">
                <a:solidFill>
                  <a:srgbClr val="002060"/>
                </a:solidFill>
                <a:latin typeface="Century Gothic" pitchFamily="34" charset="0"/>
              </a:rPr>
              <a:t>of the urban environment. </a:t>
            </a:r>
          </a:p>
          <a:p>
            <a:pPr algn="just"/>
            <a:endParaRPr lang="en-IE" sz="2400" b="1" dirty="0" smtClean="0">
              <a:solidFill>
                <a:schemeClr val="tx2">
                  <a:lumMod val="75000"/>
                </a:schemeClr>
              </a:solidFill>
              <a:latin typeface="Century Gothic" pitchFamily="34" charset="0"/>
            </a:endParaRPr>
          </a:p>
          <a:p>
            <a:pPr algn="just"/>
            <a:endParaRPr lang="en-IE" sz="2000" b="1" dirty="0" smtClean="0">
              <a:solidFill>
                <a:srgbClr val="FF0000"/>
              </a:solidFill>
              <a:latin typeface="Century Gothic" pitchFamily="34" charset="0"/>
            </a:endParaRPr>
          </a:p>
          <a:p>
            <a:pPr algn="just"/>
            <a:endParaRPr lang="en-IE" sz="2000" b="1" dirty="0" smtClean="0">
              <a:solidFill>
                <a:srgbClr val="FF0000"/>
              </a:solidFill>
              <a:latin typeface="Century Gothic" pitchFamily="34" charset="0"/>
            </a:endParaRPr>
          </a:p>
          <a:p>
            <a:pPr algn="just"/>
            <a:endParaRPr lang="en-IE" sz="2000" b="1" dirty="0" smtClean="0">
              <a:solidFill>
                <a:srgbClr val="FF0000"/>
              </a:solidFill>
              <a:latin typeface="Century Gothic" pitchFamily="34" charset="0"/>
            </a:endParaRPr>
          </a:p>
          <a:p>
            <a:pPr algn="just"/>
            <a:r>
              <a:rPr lang="en-IE" sz="2000" b="1" dirty="0" smtClean="0">
                <a:solidFill>
                  <a:srgbClr val="002060"/>
                </a:solidFill>
                <a:latin typeface="Century Gothic" pitchFamily="34" charset="0"/>
              </a:rPr>
              <a:t>City decision-makers also need to consider:</a:t>
            </a:r>
          </a:p>
          <a:p>
            <a:pPr algn="just"/>
            <a:endParaRPr lang="en-IE" sz="2000" b="1" dirty="0" smtClean="0">
              <a:solidFill>
                <a:srgbClr val="FF0000"/>
              </a:solidFill>
              <a:latin typeface="Century Gothic" pitchFamily="34" charset="0"/>
            </a:endParaRPr>
          </a:p>
          <a:p>
            <a:pPr algn="just">
              <a:buFont typeface="Century Gothic" pitchFamily="34" charset="0"/>
              <a:buChar char="&gt;"/>
            </a:pPr>
            <a:r>
              <a:rPr lang="en-IE" sz="2000" dirty="0" smtClean="0">
                <a:solidFill>
                  <a:srgbClr val="FF0000"/>
                </a:solidFill>
                <a:latin typeface="Century Gothic" pitchFamily="34" charset="0"/>
              </a:rPr>
              <a:t>  </a:t>
            </a:r>
            <a:r>
              <a:rPr lang="en-IE" sz="2000" dirty="0" smtClean="0">
                <a:solidFill>
                  <a:srgbClr val="002060"/>
                </a:solidFill>
                <a:latin typeface="Century Gothic" pitchFamily="34" charset="0"/>
              </a:rPr>
              <a:t>data not passively generated by technological devices</a:t>
            </a:r>
          </a:p>
          <a:p>
            <a:pPr algn="just">
              <a:buFont typeface="Century Gothic" pitchFamily="34" charset="0"/>
              <a:buChar char="&gt;"/>
            </a:pPr>
            <a:endParaRPr lang="en-IE" sz="2000" dirty="0" smtClean="0">
              <a:solidFill>
                <a:srgbClr val="FF0000"/>
              </a:solidFill>
              <a:latin typeface="Century Gothic" pitchFamily="34" charset="0"/>
            </a:endParaRPr>
          </a:p>
          <a:p>
            <a:pPr algn="just">
              <a:buFont typeface="Century Gothic" pitchFamily="34" charset="0"/>
              <a:buChar char="&gt;"/>
            </a:pPr>
            <a:r>
              <a:rPr lang="en-IE" sz="2000" dirty="0" smtClean="0">
                <a:solidFill>
                  <a:srgbClr val="FF0000"/>
                </a:solidFill>
                <a:latin typeface="Century Gothic" pitchFamily="34" charset="0"/>
              </a:rPr>
              <a:t>  </a:t>
            </a:r>
            <a:r>
              <a:rPr lang="en-IE" sz="2000" dirty="0" smtClean="0">
                <a:solidFill>
                  <a:srgbClr val="002060"/>
                </a:solidFill>
                <a:latin typeface="Century Gothic" pitchFamily="34" charset="0"/>
              </a:rPr>
              <a:t>data that cannot be counted and mathematically analysed </a:t>
            </a:r>
            <a:endParaRPr lang="en-IE" sz="2000" dirty="0" smtClean="0">
              <a:solidFill>
                <a:srgbClr val="FF0000"/>
              </a:solidFill>
              <a:latin typeface="Century Gothic" pitchFamily="34" charset="0"/>
            </a:endParaRPr>
          </a:p>
          <a:p>
            <a:pPr algn="just">
              <a:buFont typeface="Century Gothic" pitchFamily="34" charset="0"/>
              <a:buChar char="&gt;"/>
            </a:pPr>
            <a:endParaRPr lang="en-IE" sz="2000" dirty="0" smtClean="0">
              <a:solidFill>
                <a:srgbClr val="FF0000"/>
              </a:solidFill>
              <a:latin typeface="Century Gothic" pitchFamily="34" charset="0"/>
            </a:endParaRPr>
          </a:p>
          <a:p>
            <a:pPr algn="just"/>
            <a:endParaRPr lang="en-IE" sz="2000" dirty="0" smtClean="0">
              <a:solidFill>
                <a:srgbClr val="FF0000"/>
              </a:solidFill>
              <a:latin typeface="Century Gothic" pitchFamily="34" charset="0"/>
            </a:endParaRPr>
          </a:p>
          <a:p>
            <a:pPr algn="just"/>
            <a:endParaRPr lang="en-IE" sz="2000" dirty="0" smtClean="0">
              <a:solidFill>
                <a:srgbClr val="FF0000"/>
              </a:solidFill>
              <a:latin typeface="Century Gothic" pitchFamily="34" charset="0"/>
            </a:endParaRPr>
          </a:p>
          <a:p>
            <a:pPr algn="just"/>
            <a:r>
              <a:rPr lang="en-IE" sz="2000" dirty="0" smtClean="0">
                <a:solidFill>
                  <a:srgbClr val="002060"/>
                </a:solidFill>
                <a:latin typeface="Century Gothic" pitchFamily="34" charset="0"/>
              </a:rPr>
              <a:t>                  ...data concerning </a:t>
            </a:r>
            <a:r>
              <a:rPr lang="en-IE" sz="2000" b="1" dirty="0" smtClean="0">
                <a:solidFill>
                  <a:srgbClr val="002060"/>
                </a:solidFill>
                <a:latin typeface="Century Gothic" pitchFamily="34" charset="0"/>
              </a:rPr>
              <a:t>inhabitants’ experiences of the city</a:t>
            </a:r>
          </a:p>
          <a:p>
            <a:pPr algn="just">
              <a:buFont typeface="Century Gothic" pitchFamily="34" charset="0"/>
              <a:buChar char="&gt;"/>
            </a:pPr>
            <a:endParaRPr lang="en-GB" sz="2000" dirty="0" smtClean="0">
              <a:solidFill>
                <a:srgbClr val="FF0000"/>
              </a:solidFill>
              <a:latin typeface="Century Gothic" pitchFamily="34" charset="0"/>
              <a:cs typeface="Courier New" pitchFamily="49" charset="0"/>
            </a:endParaRPr>
          </a:p>
          <a:p>
            <a:pPr algn="just">
              <a:buFont typeface="AvantGarde Bk BT" pitchFamily="34" charset="0"/>
              <a:buChar char="&gt;"/>
            </a:pPr>
            <a:endParaRPr lang="en-IE" sz="2000" dirty="0" smtClean="0">
              <a:solidFill>
                <a:schemeClr val="tx2">
                  <a:lumMod val="75000"/>
                </a:schemeClr>
              </a:solidFill>
              <a:latin typeface="Century Gothic" pitchFamily="34" charset="0"/>
              <a:cs typeface="Courier New" pitchFamily="49" charset="0"/>
            </a:endParaRPr>
          </a:p>
          <a:p>
            <a:pPr algn="just"/>
            <a:endParaRPr lang="en-IE" sz="2000" dirty="0" smtClean="0">
              <a:solidFill>
                <a:schemeClr val="tx2">
                  <a:lumMod val="75000"/>
                </a:schemeClr>
              </a:solidFill>
              <a:latin typeface="Century Gothic" pitchFamily="34" charset="0"/>
            </a:endParaRPr>
          </a:p>
          <a:p>
            <a:pPr algn="just">
              <a:buFont typeface="Century Gothic" pitchFamily="34" charset="0"/>
              <a:buChar char="&gt;"/>
            </a:pPr>
            <a:endParaRPr lang="en-IE" sz="2000" dirty="0" smtClean="0">
              <a:solidFill>
                <a:schemeClr val="tx2">
                  <a:lumMod val="75000"/>
                </a:schemeClr>
              </a:solidFill>
              <a:latin typeface="Century Gothic" pitchFamily="34" charset="0"/>
            </a:endParaRPr>
          </a:p>
          <a:p>
            <a:pPr algn="just"/>
            <a:endParaRPr lang="en-IE" sz="2000" dirty="0" smtClean="0">
              <a:solidFill>
                <a:schemeClr val="tx2">
                  <a:lumMod val="75000"/>
                </a:schemeClr>
              </a:solidFill>
              <a:latin typeface="Century Gothic" pitchFamily="34" charset="0"/>
            </a:endParaRPr>
          </a:p>
          <a:p>
            <a:pPr algn="just"/>
            <a:endParaRPr lang="en-IE" sz="2000" dirty="0" smtClean="0">
              <a:solidFill>
                <a:schemeClr val="tx2">
                  <a:lumMod val="75000"/>
                </a:schemeClr>
              </a:solidFill>
              <a:latin typeface="Century Gothic" pitchFamily="34" charset="0"/>
            </a:endParaRPr>
          </a:p>
          <a:p>
            <a:pPr algn="just"/>
            <a:endParaRPr lang="en-IE" sz="2000" dirty="0" smtClean="0">
              <a:solidFill>
                <a:schemeClr val="tx2">
                  <a:lumMod val="75000"/>
                </a:schemeClr>
              </a:solidFill>
              <a:latin typeface="Century Gothic" pitchFamily="34" charset="0"/>
            </a:endParaRPr>
          </a:p>
          <a:p>
            <a:pPr algn="just"/>
            <a:r>
              <a:rPr lang="en-IE" sz="2000" dirty="0" smtClean="0">
                <a:solidFill>
                  <a:schemeClr val="tx2">
                    <a:lumMod val="75000"/>
                  </a:schemeClr>
                </a:solidFill>
                <a:latin typeface="Century Gothic" pitchFamily="34" charset="0"/>
              </a:rPr>
              <a:t> </a:t>
            </a:r>
            <a:endParaRPr lang="en-IE" sz="2000" dirty="0">
              <a:solidFill>
                <a:schemeClr val="tx2">
                  <a:lumMod val="75000"/>
                </a:schemeClr>
              </a:solidFill>
              <a:latin typeface="Century Gothic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2627784" y="1772816"/>
            <a:ext cx="29523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2800" b="1" dirty="0" smtClean="0">
                <a:latin typeface="Courier New" pitchFamily="49" charset="0"/>
                <a:cs typeface="Courier New" pitchFamily="49" charset="0"/>
              </a:rPr>
              <a:t>Dublin City</a:t>
            </a:r>
            <a:endParaRPr lang="en-IE" sz="2800" b="1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203848" y="2924944"/>
            <a:ext cx="14401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2000" b="1" dirty="0" smtClean="0">
                <a:latin typeface="Courier New" pitchFamily="49" charset="0"/>
                <a:cs typeface="Courier New" pitchFamily="49" charset="0"/>
              </a:rPr>
              <a:t>City Centre</a:t>
            </a:r>
            <a:endParaRPr lang="en-IE" sz="2000" b="1" dirty="0">
              <a:latin typeface="Courier New" pitchFamily="49" charset="0"/>
              <a:cs typeface="Courier New" pitchFamily="49" charset="0"/>
            </a:endParaRPr>
          </a:p>
        </p:txBody>
      </p:sp>
      <p:pic>
        <p:nvPicPr>
          <p:cNvPr id="10" name="Picture 9" descr="intro slide.jpg"/>
          <p:cNvPicPr>
            <a:picLocks noChangeAspect="1"/>
          </p:cNvPicPr>
          <p:nvPr/>
        </p:nvPicPr>
        <p:blipFill>
          <a:blip r:embed="rId3" cstate="print">
            <a:duotone>
              <a:schemeClr val="bg2">
                <a:shade val="45000"/>
                <a:satMod val="135000"/>
              </a:schemeClr>
              <a:prstClr val="white"/>
            </a:duotone>
            <a:lum bright="20000" contrast="2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467544" y="542285"/>
            <a:ext cx="8208912" cy="63709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GB" sz="2400" b="1" dirty="0" smtClean="0">
                <a:solidFill>
                  <a:srgbClr val="002060"/>
                </a:solidFill>
                <a:latin typeface="Century Gothic" pitchFamily="34" charset="0"/>
              </a:rPr>
              <a:t>An important </a:t>
            </a:r>
            <a:r>
              <a:rPr lang="en-GB" sz="2400" b="1" dirty="0" smtClean="0">
                <a:solidFill>
                  <a:srgbClr val="C00000"/>
                </a:solidFill>
                <a:latin typeface="Century Gothic" pitchFamily="34" charset="0"/>
              </a:rPr>
              <a:t>gap </a:t>
            </a:r>
            <a:r>
              <a:rPr lang="en-GB" sz="2400" b="1" dirty="0" smtClean="0">
                <a:solidFill>
                  <a:srgbClr val="002060"/>
                </a:solidFill>
                <a:latin typeface="Century Gothic" pitchFamily="34" charset="0"/>
              </a:rPr>
              <a:t>emerges in the </a:t>
            </a:r>
            <a:r>
              <a:rPr lang="en-GB" sz="2400" b="1" dirty="0" smtClean="0">
                <a:solidFill>
                  <a:srgbClr val="C00000"/>
                </a:solidFill>
                <a:latin typeface="Century Gothic" pitchFamily="34" charset="0"/>
              </a:rPr>
              <a:t>governance</a:t>
            </a:r>
            <a:r>
              <a:rPr lang="en-GB" sz="2400" b="1" dirty="0" smtClean="0">
                <a:solidFill>
                  <a:srgbClr val="FF0000"/>
                </a:solidFill>
                <a:latin typeface="Century Gothic" pitchFamily="34" charset="0"/>
              </a:rPr>
              <a:t> </a:t>
            </a:r>
            <a:r>
              <a:rPr lang="en-GB" sz="2400" b="1" dirty="0" smtClean="0">
                <a:solidFill>
                  <a:srgbClr val="C00000"/>
                </a:solidFill>
                <a:latin typeface="Century Gothic" pitchFamily="34" charset="0"/>
              </a:rPr>
              <a:t>of city development</a:t>
            </a:r>
            <a:r>
              <a:rPr lang="en-GB" sz="2400" b="1" dirty="0" smtClean="0">
                <a:solidFill>
                  <a:srgbClr val="002060"/>
                </a:solidFill>
                <a:latin typeface="Century Gothic" pitchFamily="34" charset="0"/>
              </a:rPr>
              <a:t> that challenges the city’s sustainability.</a:t>
            </a:r>
            <a:endParaRPr lang="en-IE" sz="2400" b="1" dirty="0" smtClean="0">
              <a:solidFill>
                <a:srgbClr val="002060"/>
              </a:solidFill>
              <a:latin typeface="Century Gothic" pitchFamily="34" charset="0"/>
            </a:endParaRPr>
          </a:p>
          <a:p>
            <a:pPr algn="just"/>
            <a:endParaRPr lang="en-IE" sz="2000" b="1" dirty="0" smtClean="0">
              <a:solidFill>
                <a:schemeClr val="tx2">
                  <a:lumMod val="75000"/>
                </a:schemeClr>
              </a:solidFill>
              <a:latin typeface="Century Gothic" pitchFamily="34" charset="0"/>
            </a:endParaRPr>
          </a:p>
          <a:p>
            <a:pPr algn="just"/>
            <a:endParaRPr lang="en-IE" sz="2000" dirty="0" smtClean="0">
              <a:solidFill>
                <a:schemeClr val="tx2">
                  <a:lumMod val="75000"/>
                </a:schemeClr>
              </a:solidFill>
              <a:latin typeface="Century Gothic" pitchFamily="34" charset="0"/>
            </a:endParaRPr>
          </a:p>
          <a:p>
            <a:pPr algn="just"/>
            <a:endParaRPr lang="en-IE" sz="2000" dirty="0" smtClean="0">
              <a:solidFill>
                <a:srgbClr val="FF0000"/>
              </a:solidFill>
              <a:latin typeface="Century Gothic" pitchFamily="34" charset="0"/>
            </a:endParaRPr>
          </a:p>
          <a:p>
            <a:pPr algn="just"/>
            <a:endParaRPr lang="en-IE" sz="2000" dirty="0" smtClean="0">
              <a:solidFill>
                <a:srgbClr val="FF0000"/>
              </a:solidFill>
              <a:latin typeface="Century Gothic" pitchFamily="34" charset="0"/>
            </a:endParaRPr>
          </a:p>
          <a:p>
            <a:pPr algn="just"/>
            <a:endParaRPr lang="en-IE" sz="2000" dirty="0" smtClean="0">
              <a:solidFill>
                <a:srgbClr val="FF0000"/>
              </a:solidFill>
              <a:latin typeface="Century Gothic" pitchFamily="34" charset="0"/>
            </a:endParaRPr>
          </a:p>
          <a:p>
            <a:pPr algn="just"/>
            <a:endParaRPr lang="en-IE" sz="2000" dirty="0" smtClean="0">
              <a:solidFill>
                <a:srgbClr val="FF0000"/>
              </a:solidFill>
              <a:latin typeface="Century Gothic" pitchFamily="34" charset="0"/>
            </a:endParaRPr>
          </a:p>
          <a:p>
            <a:pPr algn="just">
              <a:buFont typeface="Century Gothic" pitchFamily="34" charset="0"/>
              <a:buChar char="&gt;"/>
            </a:pPr>
            <a:r>
              <a:rPr lang="en-IE" sz="2000" dirty="0" smtClean="0">
                <a:solidFill>
                  <a:srgbClr val="FF0000"/>
                </a:solidFill>
                <a:latin typeface="Century Gothic" pitchFamily="34" charset="0"/>
              </a:rPr>
              <a:t>   </a:t>
            </a:r>
            <a:r>
              <a:rPr lang="en-IE" sz="2000" dirty="0" smtClean="0">
                <a:solidFill>
                  <a:srgbClr val="002060"/>
                </a:solidFill>
                <a:latin typeface="Century Gothic" pitchFamily="34" charset="0"/>
              </a:rPr>
              <a:t>lack of data on </a:t>
            </a:r>
            <a:r>
              <a:rPr lang="en-IE" sz="2000" b="1" dirty="0" smtClean="0">
                <a:solidFill>
                  <a:srgbClr val="002060"/>
                </a:solidFill>
                <a:latin typeface="Century Gothic" pitchFamily="34" charset="0"/>
              </a:rPr>
              <a:t>inhabitants’ experiences </a:t>
            </a:r>
          </a:p>
          <a:p>
            <a:pPr algn="just">
              <a:buFont typeface="Century Gothic" pitchFamily="34" charset="0"/>
              <a:buChar char="&gt;"/>
            </a:pPr>
            <a:endParaRPr lang="en-IE" sz="2000" dirty="0" smtClean="0">
              <a:solidFill>
                <a:srgbClr val="FF0000"/>
              </a:solidFill>
              <a:latin typeface="Century Gothic" pitchFamily="34" charset="0"/>
            </a:endParaRPr>
          </a:p>
          <a:p>
            <a:pPr algn="just">
              <a:buFont typeface="Century Gothic" pitchFamily="34" charset="0"/>
              <a:buChar char="&gt;"/>
            </a:pPr>
            <a:r>
              <a:rPr lang="en-IE" sz="2000" dirty="0" smtClean="0">
                <a:solidFill>
                  <a:srgbClr val="FF0000"/>
                </a:solidFill>
                <a:latin typeface="Century Gothic" pitchFamily="34" charset="0"/>
              </a:rPr>
              <a:t>   </a:t>
            </a:r>
            <a:r>
              <a:rPr lang="en-IE" sz="2000" dirty="0" smtClean="0">
                <a:solidFill>
                  <a:srgbClr val="002060"/>
                </a:solidFill>
                <a:latin typeface="Century Gothic" pitchFamily="34" charset="0"/>
              </a:rPr>
              <a:t>lack of appropriate mechanisms for </a:t>
            </a:r>
            <a:r>
              <a:rPr lang="en-IE" sz="2000" b="1" dirty="0" smtClean="0">
                <a:solidFill>
                  <a:srgbClr val="002060"/>
                </a:solidFill>
                <a:latin typeface="Century Gothic" pitchFamily="34" charset="0"/>
              </a:rPr>
              <a:t>meaningful engagement</a:t>
            </a:r>
          </a:p>
          <a:p>
            <a:pPr algn="just"/>
            <a:endParaRPr lang="en-IE" sz="2000" dirty="0" smtClean="0">
              <a:solidFill>
                <a:srgbClr val="002060"/>
              </a:solidFill>
              <a:latin typeface="Century Gothic" pitchFamily="34" charset="0"/>
            </a:endParaRPr>
          </a:p>
          <a:p>
            <a:pPr algn="just">
              <a:buFont typeface="Century Gothic" pitchFamily="34" charset="0"/>
              <a:buChar char="&gt;"/>
            </a:pPr>
            <a:endParaRPr lang="en-IE" sz="2000" dirty="0" smtClean="0">
              <a:solidFill>
                <a:srgbClr val="002060"/>
              </a:solidFill>
              <a:latin typeface="Century Gothic" pitchFamily="34" charset="0"/>
            </a:endParaRPr>
          </a:p>
          <a:p>
            <a:pPr algn="just">
              <a:buFont typeface="Century Gothic" pitchFamily="34" charset="0"/>
              <a:buChar char="&gt;"/>
            </a:pPr>
            <a:endParaRPr lang="en-IE" sz="2000" dirty="0" smtClean="0">
              <a:solidFill>
                <a:srgbClr val="002060"/>
              </a:solidFill>
              <a:latin typeface="Century Gothic" pitchFamily="34" charset="0"/>
            </a:endParaRPr>
          </a:p>
          <a:p>
            <a:pPr algn="just">
              <a:buFont typeface="Century Gothic" pitchFamily="34" charset="0"/>
              <a:buChar char="&gt;"/>
            </a:pPr>
            <a:endParaRPr lang="en-IE" sz="2000" dirty="0" smtClean="0">
              <a:solidFill>
                <a:srgbClr val="002060"/>
              </a:solidFill>
              <a:latin typeface="Century Gothic" pitchFamily="34" charset="0"/>
            </a:endParaRPr>
          </a:p>
          <a:p>
            <a:pPr algn="just">
              <a:buFont typeface="Century Gothic" pitchFamily="34" charset="0"/>
              <a:buChar char="&gt;"/>
            </a:pPr>
            <a:endParaRPr lang="en-IE" sz="2000" dirty="0" smtClean="0">
              <a:solidFill>
                <a:srgbClr val="002060"/>
              </a:solidFill>
              <a:latin typeface="Century Gothic" pitchFamily="34" charset="0"/>
            </a:endParaRPr>
          </a:p>
          <a:p>
            <a:r>
              <a:rPr lang="en-IE" sz="2000" b="1" dirty="0" smtClean="0">
                <a:solidFill>
                  <a:srgbClr val="002060"/>
                </a:solidFill>
                <a:latin typeface="Century Gothic" pitchFamily="34" charset="0"/>
              </a:rPr>
              <a:t>Urban </a:t>
            </a:r>
            <a:r>
              <a:rPr lang="en-IE" sz="2000" b="1" dirty="0" err="1" smtClean="0">
                <a:solidFill>
                  <a:srgbClr val="002060"/>
                </a:solidFill>
                <a:latin typeface="Century Gothic" pitchFamily="34" charset="0"/>
              </a:rPr>
              <a:t>Spacebook</a:t>
            </a:r>
            <a:r>
              <a:rPr lang="en-IE" sz="2000" b="1" dirty="0" smtClean="0">
                <a:solidFill>
                  <a:srgbClr val="002060"/>
                </a:solidFill>
                <a:latin typeface="Century Gothic" pitchFamily="34" charset="0"/>
              </a:rPr>
              <a:t> aims to address this gap.</a:t>
            </a:r>
          </a:p>
          <a:p>
            <a:pPr algn="just"/>
            <a:endParaRPr lang="en-IE" sz="2000" dirty="0" smtClean="0">
              <a:solidFill>
                <a:schemeClr val="tx2">
                  <a:lumMod val="75000"/>
                </a:schemeClr>
              </a:solidFill>
              <a:latin typeface="Century Gothic" pitchFamily="34" charset="0"/>
            </a:endParaRPr>
          </a:p>
          <a:p>
            <a:pPr algn="just"/>
            <a:endParaRPr lang="en-IE" sz="2000" dirty="0" smtClean="0">
              <a:solidFill>
                <a:schemeClr val="tx2">
                  <a:lumMod val="75000"/>
                </a:schemeClr>
              </a:solidFill>
              <a:latin typeface="Century Gothic" pitchFamily="34" charset="0"/>
            </a:endParaRPr>
          </a:p>
          <a:p>
            <a:pPr algn="just"/>
            <a:r>
              <a:rPr lang="en-IE" sz="2000" dirty="0" smtClean="0">
                <a:solidFill>
                  <a:schemeClr val="tx2">
                    <a:lumMod val="75000"/>
                  </a:schemeClr>
                </a:solidFill>
                <a:latin typeface="Century Gothic" pitchFamily="34" charset="0"/>
              </a:rPr>
              <a:t> </a:t>
            </a:r>
            <a:endParaRPr lang="en-IE" sz="2000" dirty="0">
              <a:solidFill>
                <a:schemeClr val="tx2">
                  <a:lumMod val="75000"/>
                </a:schemeClr>
              </a:solidFill>
              <a:latin typeface="Century Gothic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intro slide_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36513" y="-54769"/>
            <a:ext cx="9217026" cy="691276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2627784" y="1772816"/>
            <a:ext cx="29523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2800" b="1" dirty="0" smtClean="0">
                <a:latin typeface="Courier New" pitchFamily="49" charset="0"/>
                <a:cs typeface="Courier New" pitchFamily="49" charset="0"/>
              </a:rPr>
              <a:t>Dublin City</a:t>
            </a:r>
            <a:endParaRPr lang="en-IE" sz="2800" b="1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419872" y="2924944"/>
            <a:ext cx="14401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2000" b="1" dirty="0" smtClean="0">
                <a:latin typeface="Courier New" pitchFamily="49" charset="0"/>
                <a:cs typeface="Courier New" pitchFamily="49" charset="0"/>
              </a:rPr>
              <a:t>City Centre</a:t>
            </a:r>
            <a:endParaRPr lang="en-IE" sz="2000" b="1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067944" y="3748970"/>
            <a:ext cx="6480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b="1" dirty="0" smtClean="0">
                <a:solidFill>
                  <a:srgbClr val="010101"/>
                </a:solidFill>
                <a:latin typeface="Courier New" pitchFamily="49" charset="0"/>
                <a:cs typeface="Courier New" pitchFamily="49" charset="0"/>
              </a:rPr>
              <a:t>TCD</a:t>
            </a:r>
            <a:endParaRPr lang="en-IE" b="1" dirty="0">
              <a:solidFill>
                <a:srgbClr val="010101"/>
              </a:solidFill>
              <a:latin typeface="Courier New" pitchFamily="49" charset="0"/>
              <a:cs typeface="Courier New" pitchFamily="49" charset="0"/>
            </a:endParaRPr>
          </a:p>
        </p:txBody>
      </p:sp>
      <p:pic>
        <p:nvPicPr>
          <p:cNvPr id="6" name="Picture 5" descr="intro slide_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691680" y="36004"/>
            <a:ext cx="7452320" cy="558924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23528" y="4678104"/>
            <a:ext cx="8208912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IE" sz="2400" b="1" dirty="0" smtClean="0">
                <a:solidFill>
                  <a:srgbClr val="E6E5E5"/>
                </a:solidFill>
                <a:latin typeface="Century Gothic" pitchFamily="34" charset="0"/>
              </a:rPr>
              <a:t>Concepts based on:</a:t>
            </a:r>
          </a:p>
          <a:p>
            <a:pPr algn="just"/>
            <a:endParaRPr lang="en-IE" sz="2000" dirty="0" smtClean="0">
              <a:solidFill>
                <a:srgbClr val="FF0000"/>
              </a:solidFill>
              <a:latin typeface="Century Gothic" pitchFamily="34" charset="0"/>
            </a:endParaRPr>
          </a:p>
          <a:p>
            <a:pPr algn="just">
              <a:buFont typeface="Century Gothic" pitchFamily="34" charset="0"/>
              <a:buChar char="&gt;"/>
            </a:pPr>
            <a:r>
              <a:rPr lang="en-IE" sz="2000" dirty="0" smtClean="0">
                <a:solidFill>
                  <a:srgbClr val="FF0000"/>
                </a:solidFill>
                <a:latin typeface="Century Gothic" pitchFamily="34" charset="0"/>
              </a:rPr>
              <a:t>  </a:t>
            </a:r>
            <a:r>
              <a:rPr lang="en-IE" sz="2000" b="1" dirty="0" smtClean="0">
                <a:solidFill>
                  <a:srgbClr val="E6E5E5"/>
                </a:solidFill>
                <a:latin typeface="Century Gothic" pitchFamily="34" charset="0"/>
              </a:rPr>
              <a:t>hybrid diary study</a:t>
            </a:r>
          </a:p>
          <a:p>
            <a:pPr algn="just">
              <a:buFont typeface="Century Gothic" pitchFamily="34" charset="0"/>
              <a:buChar char="&gt;"/>
            </a:pPr>
            <a:endParaRPr lang="en-IE" sz="2000" b="1" dirty="0" smtClean="0">
              <a:solidFill>
                <a:srgbClr val="E6E5E5"/>
              </a:solidFill>
              <a:latin typeface="Century Gothic" pitchFamily="34" charset="0"/>
            </a:endParaRPr>
          </a:p>
          <a:p>
            <a:pPr algn="just">
              <a:buFont typeface="Century Gothic" pitchFamily="34" charset="0"/>
              <a:buChar char="&gt;"/>
            </a:pPr>
            <a:r>
              <a:rPr lang="en-IE" sz="2000" dirty="0" smtClean="0">
                <a:solidFill>
                  <a:srgbClr val="FF0000"/>
                </a:solidFill>
                <a:latin typeface="Century Gothic" pitchFamily="34" charset="0"/>
              </a:rPr>
              <a:t>  </a:t>
            </a:r>
            <a:r>
              <a:rPr lang="en-IE" sz="2000" b="1" dirty="0" smtClean="0">
                <a:solidFill>
                  <a:srgbClr val="E6E5E5"/>
                </a:solidFill>
                <a:latin typeface="Century Gothic" pitchFamily="34" charset="0"/>
              </a:rPr>
              <a:t>technology-enabled spatial experiments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2627784" y="1772816"/>
            <a:ext cx="29523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2800" b="1" dirty="0" smtClean="0">
                <a:latin typeface="Courier New" pitchFamily="49" charset="0"/>
                <a:cs typeface="Courier New" pitchFamily="49" charset="0"/>
              </a:rPr>
              <a:t>Dublin City</a:t>
            </a:r>
            <a:endParaRPr lang="en-IE" sz="2800" b="1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419872" y="2924944"/>
            <a:ext cx="14401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2000" b="1" dirty="0" smtClean="0">
                <a:latin typeface="Courier New" pitchFamily="49" charset="0"/>
                <a:cs typeface="Courier New" pitchFamily="49" charset="0"/>
              </a:rPr>
              <a:t>City Centre</a:t>
            </a:r>
            <a:endParaRPr lang="en-IE" sz="2000" b="1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067944" y="3748970"/>
            <a:ext cx="6480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b="1" dirty="0" smtClean="0">
                <a:solidFill>
                  <a:srgbClr val="010101"/>
                </a:solidFill>
                <a:latin typeface="Courier New" pitchFamily="49" charset="0"/>
                <a:cs typeface="Courier New" pitchFamily="49" charset="0"/>
              </a:rPr>
              <a:t>TCD</a:t>
            </a:r>
            <a:endParaRPr lang="en-IE" b="1" dirty="0">
              <a:solidFill>
                <a:srgbClr val="010101"/>
              </a:solidFill>
              <a:latin typeface="Courier New" pitchFamily="49" charset="0"/>
              <a:cs typeface="Courier New" pitchFamily="49" charset="0"/>
            </a:endParaRPr>
          </a:p>
        </p:txBody>
      </p:sp>
      <p:pic>
        <p:nvPicPr>
          <p:cNvPr id="14" name="Picture 13" descr="intro slide_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-36513" y="922609"/>
            <a:ext cx="9217026" cy="4958012"/>
          </a:xfrm>
          <a:prstGeom prst="rect">
            <a:avLst/>
          </a:prstGeom>
        </p:spPr>
      </p:pic>
      <p:pic>
        <p:nvPicPr>
          <p:cNvPr id="18" name="Picture 17" descr="virtual in-situ citizens panels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0" y="870426"/>
            <a:ext cx="9144000" cy="5117147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ntro slide_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-36513" y="425284"/>
            <a:ext cx="9217023" cy="5952661"/>
          </a:xfrm>
          <a:prstGeom prst="rect">
            <a:avLst/>
          </a:prstGeom>
        </p:spPr>
      </p:pic>
      <p:pic>
        <p:nvPicPr>
          <p:cNvPr id="4" name="Picture 3" descr="intro slide_1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-36512" y="404664"/>
            <a:ext cx="9217024" cy="594466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14.3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9.4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8827</TotalTime>
  <Words>421</Words>
  <Application>Microsoft Office PowerPoint</Application>
  <PresentationFormat>On-screen Show (4:3)</PresentationFormat>
  <Paragraphs>158</Paragraphs>
  <Slides>13</Slides>
  <Notes>13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test</dc:creator>
  <cp:lastModifiedBy>Drinkall, Pennie</cp:lastModifiedBy>
  <cp:revision>1618</cp:revision>
  <dcterms:created xsi:type="dcterms:W3CDTF">2010-03-16T13:28:55Z</dcterms:created>
  <dcterms:modified xsi:type="dcterms:W3CDTF">2013-09-10T14:56:36Z</dcterms:modified>
</cp:coreProperties>
</file>